
<file path=[Content_Types].xml><?xml version="1.0" encoding="utf-8"?>
<Types xmlns="http://schemas.openxmlformats.org/package/2006/content-types">
  <Default Extension="xml" ContentType="application/xml"/>
  <Default Extension="bin" ContentType="application/vnd.openxmlformats-officedocument.presentationml.printerSettings"/>
  <Default Extension="png" ContentType="image/png"/>
  <Default Extension="tif" ContentType="image/ti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0"/>
  </p:notesMasterIdLst>
  <p:sldIdLst>
    <p:sldId id="256" r:id="rId2"/>
    <p:sldId id="257" r:id="rId3"/>
    <p:sldId id="258" r:id="rId4"/>
    <p:sldId id="297"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92" r:id="rId19"/>
    <p:sldId id="293" r:id="rId20"/>
    <p:sldId id="305" r:id="rId21"/>
    <p:sldId id="290" r:id="rId22"/>
    <p:sldId id="291" r:id="rId23"/>
    <p:sldId id="272" r:id="rId24"/>
    <p:sldId id="273" r:id="rId25"/>
    <p:sldId id="274" r:id="rId26"/>
    <p:sldId id="275" r:id="rId27"/>
    <p:sldId id="276" r:id="rId28"/>
    <p:sldId id="277" r:id="rId29"/>
    <p:sldId id="294" r:id="rId30"/>
    <p:sldId id="295" r:id="rId31"/>
    <p:sldId id="296" r:id="rId32"/>
    <p:sldId id="301" r:id="rId33"/>
    <p:sldId id="302" r:id="rId34"/>
    <p:sldId id="298" r:id="rId35"/>
    <p:sldId id="299" r:id="rId36"/>
    <p:sldId id="300" r:id="rId37"/>
    <p:sldId id="303" r:id="rId38"/>
    <p:sldId id="304" r:id="rId39"/>
  </p:sldIdLst>
  <p:sldSz cx="9363075" cy="52578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lvl1pPr>
    <a:lvl2pPr marL="0" marR="0" indent="22860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lvl2pPr>
    <a:lvl3pPr marL="0" marR="0" indent="45720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lvl3pPr>
    <a:lvl4pPr marL="0" marR="0" indent="68580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lvl4pPr>
    <a:lvl5pPr marL="0" marR="0" indent="91440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lvl5pPr>
    <a:lvl6pPr marL="0" marR="0" indent="114300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lvl6pPr>
    <a:lvl7pPr marL="0" marR="0" indent="137160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lvl7pPr>
    <a:lvl8pPr marL="0" marR="0" indent="160020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lvl8pPr>
    <a:lvl9pPr marL="0" marR="0" indent="182880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940675A-B579-460E-94D1-54222C63F5DA}">
  <a:tblStyle styleId="{8F44A2F1-9E1F-4B54-A3A2-5F16C0AD49E2}" styleName="">
    <a:tblBg/>
    <a:wholeTbl>
      <a:tcTxStyle b="off" i="off">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wholeTbl>
    <a:band2H>
      <a:tcTxStyle/>
      <a:tcStyle>
        <a:tcBdr/>
        <a:fill>
          <a:solidFill>
            <a:srgbClr val="C5C7C9">
              <a:alpha val="30000"/>
            </a:srgbClr>
          </a:solidFill>
        </a:fill>
      </a:tcStyle>
    </a:band2H>
    <a:firstCol>
      <a:tcTxStyle b="off" i="off">
        <a:fontRef idx="major">
          <a:srgbClr val="FFFFFF"/>
        </a:fontRef>
        <a:srgbClr val="FFFFFF"/>
      </a:tcTxStyle>
      <a:tcStyle>
        <a:tcBdr>
          <a:left>
            <a:ln w="28575"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FFFFFF">
              <a:alpha val="35000"/>
            </a:srgbClr>
          </a:solidFill>
        </a:fill>
      </a:tcStyle>
    </a:firstCol>
    <a:lastRow>
      <a:tcTxStyle b="off" i="off">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28575"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FFFFFF">
              <a:alpha val="35000"/>
            </a:srgbClr>
          </a:solidFill>
        </a:fill>
      </a:tcStyle>
    </a:lastRow>
    <a:firstRow>
      <a:tcTxStyle b="off" i="off">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28575"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FFFFFF">
              <a:alpha val="35000"/>
            </a:srgbClr>
          </a:solidFill>
        </a:fill>
      </a:tcStyle>
    </a:firstRow>
  </a:tblStyle>
  <a:tblStyle styleId="{D51ADE6A-740E-44AE-83CC-AE7238B6C88D}" styleName="">
    <a:tblBg/>
    <a:wholeTbl>
      <a:tcTxStyle b="off" i="off">
        <a:fontRef idx="maj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a:tcStyle>
        <a:tcBdr/>
        <a:fill>
          <a:solidFill>
            <a:srgbClr val="C5C7C9">
              <a:alpha val="30000"/>
            </a:srgbClr>
          </a:solidFill>
        </a:fill>
      </a:tcStyle>
    </a:band2H>
    <a:firstCol>
      <a:tcTxStyle b="off" i="off">
        <a:fontRef idx="major">
          <a:srgbClr val="000000"/>
        </a:fontRef>
        <a:srgbClr val="000000"/>
      </a:tcTxStyle>
      <a:tcStyle>
        <a:tcBdr>
          <a:left>
            <a:ln w="28575"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000000">
              <a:alpha val="25000"/>
            </a:srgbClr>
          </a:solidFill>
        </a:fill>
      </a:tcStyle>
    </a:firstCol>
    <a:lastRow>
      <a:tcTxStyle b="off" i="off">
        <a:fontRef idx="maj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28575"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000000">
              <a:alpha val="25000"/>
            </a:srgbClr>
          </a:solidFill>
        </a:fill>
      </a:tcStyle>
    </a:lastRow>
    <a:firstRow>
      <a:tcTxStyle b="off" i="off">
        <a:fontRef idx="maj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8575"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000000">
              <a:alpha val="25000"/>
            </a:srgbClr>
          </a:solidFill>
        </a:fill>
      </a:tcStyle>
    </a:firstRow>
  </a:tblStyle>
  <a:tblStyle styleId="{EEE7283C-3CF3-47DC-8721-378D4A62B228}" styleName="">
    <a:tblBg/>
    <a:wholeTbl>
      <a:tcTxStyle>
        <a:font>
          <a:latin typeface="Helvetica Light"/>
          <a:ea typeface="Helvetica Light"/>
          <a:cs typeface="Helvetica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a:tcStyle>
        <a:tcBdr/>
        <a:fill>
          <a:solidFill>
            <a:srgbClr val="C3C2C2"/>
          </a:solidFill>
        </a:fill>
      </a:tcStyle>
    </a:band2H>
    <a:firstCol>
      <a:tcTxStyle b="on">
        <a:fontRef idx="maj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a:fontRef idx="maj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a:fontRef idx="maj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a:font>
          <a:latin typeface="Helvetica Light"/>
          <a:ea typeface="Helvetica Light"/>
          <a:cs typeface="Helvetica Light"/>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a:fontRef idx="maj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a:fontRef idx="maj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a:fontRef idx="maj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a:font>
          <a:latin typeface="Helvetica Light"/>
          <a:ea typeface="Helvetica Light"/>
          <a:cs typeface="Helvetica Light"/>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a:font>
          <a:latin typeface="Helvetica Light"/>
          <a:ea typeface="Helvetica Light"/>
          <a:cs typeface="Helvetica Light"/>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a:fontRef idx="major">
          <a:srgbClr val="000000"/>
        </a:fontRef>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a:fontRef idx="maj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a:fontRef idx="maj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4C3C2611-4C71-4FC5-86AE-919BDF0F9419}" styleName="">
    <a:tblBg/>
    <a:wholeTbl>
      <a:tcTxStyle>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a:fontRef idx="maj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a:fontRef idx="maj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p:scale>
          <a:sx n="100" d="100"/>
          <a:sy n="100" d="100"/>
        </p:scale>
        <p:origin x="-136" y="512"/>
      </p:cViewPr>
      <p:guideLst>
        <p:guide orient="horz" pos="1656"/>
        <p:guide pos="2949"/>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notesMaster" Target="notesMasters/notesMaster1.xml"/><Relationship Id="rId41" Type="http://schemas.openxmlformats.org/officeDocument/2006/relationships/printerSettings" Target="printerSettings/printerSettings1.bin"/><Relationship Id="rId42" Type="http://schemas.openxmlformats.org/officeDocument/2006/relationships/presProps" Target="presProps.xml"/><Relationship Id="rId43" Type="http://schemas.openxmlformats.org/officeDocument/2006/relationships/viewProps" Target="viewProps.xml"/><Relationship Id="rId44" Type="http://schemas.openxmlformats.org/officeDocument/2006/relationships/theme" Target="theme/theme1.xml"/><Relationship Id="rId45"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6" name="Shape 146"/>
          <p:cNvSpPr>
            <a:spLocks noGrp="1" noRot="1" noChangeAspect="1"/>
          </p:cNvSpPr>
          <p:nvPr>
            <p:ph type="sldImg"/>
          </p:nvPr>
        </p:nvSpPr>
        <p:spPr>
          <a:xfrm>
            <a:off x="1143000" y="685800"/>
            <a:ext cx="4572000" cy="3429000"/>
          </a:xfrm>
          <a:prstGeom prst="rect">
            <a:avLst/>
          </a:prstGeom>
        </p:spPr>
        <p:txBody>
          <a:bodyPr/>
          <a:lstStyle/>
          <a:p>
            <a:endParaRPr dirty="0"/>
          </a:p>
        </p:txBody>
      </p:sp>
      <p:sp>
        <p:nvSpPr>
          <p:cNvPr id="147" name="Shape 147"/>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3707856426"/>
      </p:ext>
    </p:extLst>
  </p:cSld>
  <p:clrMap bg1="lt1" tx1="dk1" bg2="lt2" tx2="dk2" accent1="accent1" accent2="accent2" accent3="accent3" accent4="accent4" accent5="accent5" accent6="accent6" hlink="hlink" folHlink="folHlink"/>
  <p:notesStyle>
    <a:lvl1pPr defTabSz="584200" latinLnBrk="0">
      <a:defRPr sz="2200">
        <a:latin typeface="Garamond"/>
        <a:ea typeface="Garamond"/>
        <a:cs typeface="Garamond"/>
        <a:sym typeface="Lucida Grande"/>
      </a:defRPr>
    </a:lvl1pPr>
    <a:lvl2pPr indent="228600" defTabSz="584200" latinLnBrk="0">
      <a:defRPr sz="2200">
        <a:latin typeface="Lucida Grande"/>
        <a:ea typeface="Lucida Grande"/>
        <a:cs typeface="Lucida Grande"/>
        <a:sym typeface="Lucida Grande"/>
      </a:defRPr>
    </a:lvl2pPr>
    <a:lvl3pPr indent="457200" defTabSz="584200" latinLnBrk="0">
      <a:defRPr sz="2200">
        <a:latin typeface="Lucida Grande"/>
        <a:ea typeface="Lucida Grande"/>
        <a:cs typeface="Lucida Grande"/>
        <a:sym typeface="Lucida Grande"/>
      </a:defRPr>
    </a:lvl3pPr>
    <a:lvl4pPr indent="685800" defTabSz="584200" latinLnBrk="0">
      <a:defRPr sz="2200">
        <a:latin typeface="Lucida Grande"/>
        <a:ea typeface="Lucida Grande"/>
        <a:cs typeface="Lucida Grande"/>
        <a:sym typeface="Lucida Grande"/>
      </a:defRPr>
    </a:lvl4pPr>
    <a:lvl5pPr indent="914400" defTabSz="584200" latinLnBrk="0">
      <a:defRPr sz="2200">
        <a:latin typeface="Lucida Grande"/>
        <a:ea typeface="Lucida Grande"/>
        <a:cs typeface="Lucida Grande"/>
        <a:sym typeface="Lucida Grande"/>
      </a:defRPr>
    </a:lvl5pPr>
    <a:lvl6pPr indent="1143000" defTabSz="584200" latinLnBrk="0">
      <a:defRPr sz="2200">
        <a:latin typeface="Lucida Grande"/>
        <a:ea typeface="Lucida Grande"/>
        <a:cs typeface="Lucida Grande"/>
        <a:sym typeface="Lucida Grande"/>
      </a:defRPr>
    </a:lvl6pPr>
    <a:lvl7pPr indent="1371600" defTabSz="584200" latinLnBrk="0">
      <a:defRPr sz="2200">
        <a:latin typeface="Lucida Grande"/>
        <a:ea typeface="Lucida Grande"/>
        <a:cs typeface="Lucida Grande"/>
        <a:sym typeface="Lucida Grande"/>
      </a:defRPr>
    </a:lvl7pPr>
    <a:lvl8pPr indent="1600200" defTabSz="584200" latinLnBrk="0">
      <a:defRPr sz="2200">
        <a:latin typeface="Lucida Grande"/>
        <a:ea typeface="Lucida Grande"/>
        <a:cs typeface="Lucida Grande"/>
        <a:sym typeface="Lucida Grande"/>
      </a:defRPr>
    </a:lvl8pPr>
    <a:lvl9pPr indent="1828800" defTabSz="584200" latinLnBrk="0">
      <a:defRPr sz="2200">
        <a:latin typeface="Lucida Grande"/>
        <a:ea typeface="Lucida Grande"/>
        <a:cs typeface="Lucida Grande"/>
        <a:sym typeface="Lucida Grande"/>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tif"/></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tif"/></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tif"/></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tif"/></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Title">
    <p:spTree>
      <p:nvGrpSpPr>
        <p:cNvPr id="1" name=""/>
        <p:cNvGrpSpPr/>
        <p:nvPr/>
      </p:nvGrpSpPr>
      <p:grpSpPr>
        <a:xfrm>
          <a:off x="0" y="0"/>
          <a:ext cx="0" cy="0"/>
          <a:chOff x="0" y="0"/>
          <a:chExt cx="0" cy="0"/>
        </a:xfrm>
      </p:grpSpPr>
      <p:sp>
        <p:nvSpPr>
          <p:cNvPr id="13" name="Shape 13"/>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6_Agenda">
    <p:bg>
      <p:bgPr>
        <a:solidFill>
          <a:srgbClr val="FFFFFF"/>
        </a:solidFill>
        <a:effectLst/>
      </p:bgPr>
    </p:bg>
    <p:spTree>
      <p:nvGrpSpPr>
        <p:cNvPr id="1" name=""/>
        <p:cNvGrpSpPr/>
        <p:nvPr/>
      </p:nvGrpSpPr>
      <p:grpSpPr>
        <a:xfrm>
          <a:off x="0" y="0"/>
          <a:ext cx="0" cy="0"/>
          <a:chOff x="0" y="0"/>
          <a:chExt cx="0" cy="0"/>
        </a:xfrm>
      </p:grpSpPr>
      <p:sp>
        <p:nvSpPr>
          <p:cNvPr id="103" name="Shape 103"/>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104" name="Shape 104"/>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105" name="Shape 105"/>
          <p:cNvSpPr/>
          <p:nvPr/>
        </p:nvSpPr>
        <p:spPr>
          <a:xfrm flipH="1">
            <a:off x="454025" y="2082800"/>
            <a:ext cx="2703513" cy="1588"/>
          </a:xfrm>
          <a:prstGeom prst="line">
            <a:avLst/>
          </a:prstGeom>
          <a:ln w="6350">
            <a:solidFill>
              <a:srgbClr val="000000"/>
            </a:solidFill>
          </a:ln>
        </p:spPr>
        <p:txBody>
          <a:bodyPr lIns="0" tIns="0" rIns="0" bIns="0"/>
          <a:lstStyle/>
          <a:p>
            <a:pPr algn="l" defTabSz="457200">
              <a:defRPr sz="1200" b="0">
                <a:uFillTx/>
              </a:defRPr>
            </a:pPr>
            <a:endParaRPr dirty="0">
              <a:latin typeface="Garamond"/>
              <a:ea typeface="Garamond"/>
              <a:cs typeface="Garamond"/>
            </a:endParaRPr>
          </a:p>
        </p:txBody>
      </p:sp>
      <p:sp>
        <p:nvSpPr>
          <p:cNvPr id="106" name="Shape 106"/>
          <p:cNvSpPr/>
          <p:nvPr/>
        </p:nvSpPr>
        <p:spPr>
          <a:xfrm>
            <a:off x="3386137" y="2085975"/>
            <a:ext cx="5272088" cy="1588"/>
          </a:xfrm>
          <a:prstGeom prst="line">
            <a:avLst/>
          </a:prstGeom>
          <a:ln w="6350">
            <a:solidFill>
              <a:srgbClr val="000000"/>
            </a:solidFill>
          </a:ln>
        </p:spPr>
        <p:txBody>
          <a:bodyPr lIns="0" tIns="0" rIns="0" bIns="0"/>
          <a:lstStyle/>
          <a:p>
            <a:pPr algn="l" defTabSz="457200">
              <a:defRPr sz="1200" b="0">
                <a:uFillTx/>
              </a:defRPr>
            </a:pPr>
            <a:endParaRPr dirty="0">
              <a:latin typeface="Garamond"/>
              <a:ea typeface="Garamond"/>
              <a:cs typeface="Garamond"/>
            </a:endParaRPr>
          </a:p>
        </p:txBody>
      </p:sp>
      <p:sp>
        <p:nvSpPr>
          <p:cNvPr id="107" name="Shape 107"/>
          <p:cNvSpPr/>
          <p:nvPr/>
        </p:nvSpPr>
        <p:spPr>
          <a:xfrm flipH="1">
            <a:off x="454025" y="3657600"/>
            <a:ext cx="2703513" cy="1588"/>
          </a:xfrm>
          <a:prstGeom prst="line">
            <a:avLst/>
          </a:prstGeom>
          <a:ln w="6350">
            <a:solidFill>
              <a:srgbClr val="000000"/>
            </a:solidFill>
          </a:ln>
        </p:spPr>
        <p:txBody>
          <a:bodyPr lIns="0" tIns="0" rIns="0" bIns="0"/>
          <a:lstStyle/>
          <a:p>
            <a:pPr algn="l" defTabSz="457200">
              <a:defRPr sz="1200" b="0">
                <a:uFillTx/>
              </a:defRPr>
            </a:pPr>
            <a:endParaRPr dirty="0">
              <a:latin typeface="Garamond"/>
              <a:ea typeface="Garamond"/>
              <a:cs typeface="Garamond"/>
            </a:endParaRPr>
          </a:p>
        </p:txBody>
      </p:sp>
      <p:sp>
        <p:nvSpPr>
          <p:cNvPr id="108" name="Shape 108"/>
          <p:cNvSpPr/>
          <p:nvPr/>
        </p:nvSpPr>
        <p:spPr>
          <a:xfrm flipH="1">
            <a:off x="3371850" y="3651250"/>
            <a:ext cx="5272088" cy="1588"/>
          </a:xfrm>
          <a:prstGeom prst="line">
            <a:avLst/>
          </a:prstGeom>
          <a:ln w="6350">
            <a:solidFill>
              <a:srgbClr val="000000"/>
            </a:solidFill>
          </a:ln>
        </p:spPr>
        <p:txBody>
          <a:bodyPr lIns="0" tIns="0" rIns="0" bIns="0"/>
          <a:lstStyle/>
          <a:p>
            <a:pPr algn="l" defTabSz="457200">
              <a:defRPr sz="1200" b="0">
                <a:uFillTx/>
              </a:defRPr>
            </a:pPr>
            <a:endParaRPr dirty="0">
              <a:latin typeface="Garamond"/>
              <a:ea typeface="Garamond"/>
              <a:cs typeface="Garamond"/>
            </a:endParaRPr>
          </a:p>
        </p:txBody>
      </p:sp>
      <p:sp>
        <p:nvSpPr>
          <p:cNvPr id="109" name="Shape 109"/>
          <p:cNvSpPr>
            <a:spLocks noGrp="1"/>
          </p:cNvSpPr>
          <p:nvPr>
            <p:ph type="sldNum" sz="quarter" idx="2"/>
          </p:nvPr>
        </p:nvSpPr>
        <p:spPr>
          <a:xfrm>
            <a:off x="8608485" y="508000"/>
            <a:ext cx="337605" cy="355601"/>
          </a:xfrm>
          <a:prstGeom prst="rect">
            <a:avLst/>
          </a:prstGeom>
        </p:spPr>
        <p:txBody>
          <a:bodyPr lIns="0" tIns="0" rIns="0" bIns="0" anchor="ct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cSld name="7_Agenda">
    <p:bg>
      <p:bgPr>
        <a:solidFill>
          <a:srgbClr val="FFFFFF"/>
        </a:solidFill>
        <a:effectLst/>
      </p:bgPr>
    </p:bg>
    <p:spTree>
      <p:nvGrpSpPr>
        <p:cNvPr id="1" name=""/>
        <p:cNvGrpSpPr/>
        <p:nvPr/>
      </p:nvGrpSpPr>
      <p:grpSpPr>
        <a:xfrm>
          <a:off x="0" y="0"/>
          <a:ext cx="0" cy="0"/>
          <a:chOff x="0" y="0"/>
          <a:chExt cx="0" cy="0"/>
        </a:xfrm>
      </p:grpSpPr>
      <p:sp>
        <p:nvSpPr>
          <p:cNvPr id="116" name="Shape 116"/>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117" name="Shape 117"/>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118" name="Shape 118"/>
          <p:cNvSpPr/>
          <p:nvPr/>
        </p:nvSpPr>
        <p:spPr>
          <a:xfrm flipH="1">
            <a:off x="6169025" y="2082800"/>
            <a:ext cx="2703513" cy="1588"/>
          </a:xfrm>
          <a:prstGeom prst="line">
            <a:avLst/>
          </a:prstGeom>
          <a:ln w="6350">
            <a:solidFill>
              <a:srgbClr val="000000"/>
            </a:solidFill>
          </a:ln>
        </p:spPr>
        <p:txBody>
          <a:bodyPr lIns="0" tIns="0" rIns="0" bIns="0"/>
          <a:lstStyle/>
          <a:p>
            <a:pPr algn="l" defTabSz="457200">
              <a:defRPr sz="1200" b="0">
                <a:uFillTx/>
              </a:defRPr>
            </a:pPr>
            <a:endParaRPr dirty="0">
              <a:latin typeface="Garamond"/>
              <a:ea typeface="Garamond"/>
              <a:cs typeface="Garamond"/>
            </a:endParaRPr>
          </a:p>
        </p:txBody>
      </p:sp>
      <p:sp>
        <p:nvSpPr>
          <p:cNvPr id="119" name="Shape 119"/>
          <p:cNvSpPr/>
          <p:nvPr/>
        </p:nvSpPr>
        <p:spPr>
          <a:xfrm>
            <a:off x="476250" y="2082800"/>
            <a:ext cx="5500688" cy="1588"/>
          </a:xfrm>
          <a:prstGeom prst="line">
            <a:avLst/>
          </a:prstGeom>
          <a:ln w="6350">
            <a:solidFill>
              <a:srgbClr val="000000"/>
            </a:solidFill>
          </a:ln>
        </p:spPr>
        <p:txBody>
          <a:bodyPr lIns="0" tIns="0" rIns="0" bIns="0"/>
          <a:lstStyle/>
          <a:p>
            <a:pPr algn="l" defTabSz="457200">
              <a:defRPr sz="1200" b="0">
                <a:uFillTx/>
              </a:defRPr>
            </a:pPr>
            <a:endParaRPr dirty="0">
              <a:latin typeface="Garamond"/>
              <a:ea typeface="Garamond"/>
              <a:cs typeface="Garamond"/>
            </a:endParaRPr>
          </a:p>
        </p:txBody>
      </p:sp>
      <p:sp>
        <p:nvSpPr>
          <p:cNvPr id="120" name="Shape 120"/>
          <p:cNvSpPr>
            <a:spLocks noGrp="1"/>
          </p:cNvSpPr>
          <p:nvPr>
            <p:ph type="sldNum" sz="quarter" idx="2"/>
          </p:nvPr>
        </p:nvSpPr>
        <p:spPr>
          <a:xfrm>
            <a:off x="8608485" y="508000"/>
            <a:ext cx="337605" cy="355601"/>
          </a:xfrm>
          <a:prstGeom prst="rect">
            <a:avLst/>
          </a:prstGeom>
        </p:spPr>
        <p:txBody>
          <a:bodyPr lIns="0" tIns="0" rIns="0" bIns="0" anchor="ct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Title &amp; Subtitle">
    <p:bg>
      <p:bgPr>
        <a:solidFill>
          <a:srgbClr val="FFFFFF"/>
        </a:solidFill>
        <a:effectLst/>
      </p:bgPr>
    </p:bg>
    <p:spTree>
      <p:nvGrpSpPr>
        <p:cNvPr id="1" name=""/>
        <p:cNvGrpSpPr/>
        <p:nvPr/>
      </p:nvGrpSpPr>
      <p:grpSpPr>
        <a:xfrm>
          <a:off x="0" y="0"/>
          <a:ext cx="0" cy="0"/>
          <a:chOff x="0" y="0"/>
          <a:chExt cx="0" cy="0"/>
        </a:xfrm>
      </p:grpSpPr>
      <p:sp>
        <p:nvSpPr>
          <p:cNvPr id="127" name="Shape 127"/>
          <p:cNvSpPr>
            <a:spLocks noGrp="1"/>
          </p:cNvSpPr>
          <p:nvPr>
            <p:ph type="title"/>
          </p:nvPr>
        </p:nvSpPr>
        <p:spPr>
          <a:xfrm>
            <a:off x="1860946" y="883146"/>
            <a:ext cx="5641183" cy="1779985"/>
          </a:xfrm>
          <a:prstGeom prst="rect">
            <a:avLst/>
          </a:prstGeom>
        </p:spPr>
        <p:txBody>
          <a:bodyPr lIns="27384" tIns="27384" rIns="27384" bIns="27384" anchor="b"/>
          <a:lstStyle>
            <a:lvl1pPr algn="ctr">
              <a:lnSpc>
                <a:spcPct val="100000"/>
              </a:lnSpc>
              <a:defRPr sz="4400" b="0">
                <a:solidFill>
                  <a:srgbClr val="000000"/>
                </a:solidFill>
                <a:uFillTx/>
                <a:latin typeface="Garamond"/>
                <a:ea typeface="Garamond"/>
                <a:cs typeface="Garamond"/>
                <a:sym typeface="Gill Sans"/>
              </a:defRPr>
            </a:lvl1pPr>
          </a:lstStyle>
          <a:p>
            <a:r>
              <a:rPr dirty="0"/>
              <a:t>Title Text</a:t>
            </a:r>
          </a:p>
        </p:txBody>
      </p:sp>
      <p:sp>
        <p:nvSpPr>
          <p:cNvPr id="128" name="Shape 128"/>
          <p:cNvSpPr>
            <a:spLocks noGrp="1"/>
          </p:cNvSpPr>
          <p:nvPr>
            <p:ph type="body" sz="quarter" idx="1"/>
          </p:nvPr>
        </p:nvSpPr>
        <p:spPr>
          <a:xfrm>
            <a:off x="1860946" y="2711053"/>
            <a:ext cx="5641183" cy="609303"/>
          </a:xfrm>
          <a:prstGeom prst="rect">
            <a:avLst/>
          </a:prstGeom>
        </p:spPr>
        <p:txBody>
          <a:bodyPr lIns="27384" tIns="27384" rIns="27384" bIns="27384"/>
          <a:lstStyle>
            <a:lvl1pPr marL="0" indent="0" algn="ctr">
              <a:lnSpc>
                <a:spcPct val="100000"/>
              </a:lnSpc>
              <a:defRPr sz="1800" b="0">
                <a:solidFill>
                  <a:srgbClr val="000000"/>
                </a:solidFill>
                <a:uFillTx/>
                <a:latin typeface="Garamond"/>
                <a:ea typeface="Garamond"/>
                <a:cs typeface="Garamond"/>
                <a:sym typeface="Gill Sans"/>
              </a:defRPr>
            </a:lvl1pPr>
            <a:lvl2pPr marL="0" indent="0" algn="ctr">
              <a:lnSpc>
                <a:spcPct val="100000"/>
              </a:lnSpc>
              <a:buClrTx/>
              <a:buSzTx/>
              <a:buFontTx/>
              <a:buNone/>
              <a:defRPr sz="1800" b="0">
                <a:solidFill>
                  <a:srgbClr val="000000"/>
                </a:solidFill>
                <a:uFillTx/>
                <a:latin typeface="Garamond"/>
                <a:ea typeface="Garamond"/>
                <a:cs typeface="Garamond"/>
                <a:sym typeface="Gill Sans"/>
              </a:defRPr>
            </a:lvl2pPr>
            <a:lvl3pPr marL="0" indent="0" algn="ctr">
              <a:lnSpc>
                <a:spcPct val="100000"/>
              </a:lnSpc>
              <a:buClrTx/>
              <a:buSzTx/>
              <a:buFontTx/>
              <a:buNone/>
              <a:defRPr sz="1800" b="0">
                <a:solidFill>
                  <a:srgbClr val="000000"/>
                </a:solidFill>
                <a:uFillTx/>
                <a:latin typeface="Garamond"/>
                <a:ea typeface="Garamond"/>
                <a:cs typeface="Garamond"/>
                <a:sym typeface="Gill Sans"/>
              </a:defRPr>
            </a:lvl3pPr>
            <a:lvl4pPr marL="0" indent="0" algn="ctr">
              <a:lnSpc>
                <a:spcPct val="100000"/>
              </a:lnSpc>
              <a:buClrTx/>
              <a:buSzTx/>
              <a:buFontTx/>
              <a:buNone/>
              <a:defRPr sz="1800" b="0">
                <a:solidFill>
                  <a:srgbClr val="000000"/>
                </a:solidFill>
                <a:uFillTx/>
                <a:latin typeface="Garamond"/>
                <a:ea typeface="Garamond"/>
                <a:cs typeface="Garamond"/>
                <a:sym typeface="Gill Sans"/>
              </a:defRPr>
            </a:lvl4pPr>
            <a:lvl5pPr marL="0" indent="0" algn="ctr">
              <a:lnSpc>
                <a:spcPct val="100000"/>
              </a:lnSpc>
              <a:buClrTx/>
              <a:buSzTx/>
              <a:buFontTx/>
              <a:buNone/>
              <a:defRPr sz="1800" b="0">
                <a:solidFill>
                  <a:srgbClr val="000000"/>
                </a:solidFill>
                <a:uFillTx/>
                <a:latin typeface="Garamond"/>
                <a:ea typeface="Garamond"/>
                <a:cs typeface="Garamond"/>
                <a:sym typeface="Gill Sans"/>
              </a:defRPr>
            </a:lvl5p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129" name="Shape 129"/>
          <p:cNvSpPr>
            <a:spLocks noGrp="1"/>
          </p:cNvSpPr>
          <p:nvPr>
            <p:ph type="sldNum" sz="quarter" idx="2"/>
          </p:nvPr>
        </p:nvSpPr>
        <p:spPr>
          <a:xfrm>
            <a:off x="4580811" y="4990802"/>
            <a:ext cx="194607" cy="194470"/>
          </a:xfrm>
          <a:prstGeom prst="rect">
            <a:avLst/>
          </a:prstGeom>
        </p:spPr>
        <p:txBody>
          <a:bodyPr lIns="27384" tIns="27384" rIns="27384" bIns="27384"/>
          <a:lstStyle>
            <a:lvl1pPr>
              <a:defRPr sz="900">
                <a:uFillTx/>
              </a:defRPr>
            </a:lvl1p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
  <p:cSld name="Bio Slide">
    <p:bg>
      <p:bgPr>
        <a:solidFill>
          <a:srgbClr val="FFFFFF"/>
        </a:solidFill>
        <a:effectLst/>
      </p:bgPr>
    </p:bg>
    <p:spTree>
      <p:nvGrpSpPr>
        <p:cNvPr id="1" name=""/>
        <p:cNvGrpSpPr/>
        <p:nvPr/>
      </p:nvGrpSpPr>
      <p:grpSpPr>
        <a:xfrm>
          <a:off x="0" y="0"/>
          <a:ext cx="0" cy="0"/>
          <a:chOff x="0" y="0"/>
          <a:chExt cx="0" cy="0"/>
        </a:xfrm>
      </p:grpSpPr>
      <p:sp>
        <p:nvSpPr>
          <p:cNvPr id="136" name="Shape 136"/>
          <p:cNvSpPr/>
          <p:nvPr/>
        </p:nvSpPr>
        <p:spPr>
          <a:xfrm>
            <a:off x="458787" y="487362"/>
            <a:ext cx="8448676" cy="1"/>
          </a:xfrm>
          <a:prstGeom prst="line">
            <a:avLst/>
          </a:prstGeom>
          <a:ln w="3175">
            <a:solidFill>
              <a:srgbClr val="000000"/>
            </a:solidFill>
            <a:miter/>
          </a:ln>
        </p:spPr>
        <p:txBody>
          <a:bodyPr lIns="45719" rIns="45719"/>
          <a:lstStyle/>
          <a:p>
            <a:pPr algn="l" defTabSz="457200">
              <a:defRPr sz="1200" b="0">
                <a:uFillTx/>
              </a:defRPr>
            </a:pPr>
            <a:endParaRPr dirty="0">
              <a:latin typeface="Garamond"/>
              <a:ea typeface="Garamond"/>
              <a:cs typeface="Garamond"/>
            </a:endParaRPr>
          </a:p>
        </p:txBody>
      </p:sp>
      <p:sp>
        <p:nvSpPr>
          <p:cNvPr id="137" name="Shape 137"/>
          <p:cNvSpPr/>
          <p:nvPr/>
        </p:nvSpPr>
        <p:spPr>
          <a:xfrm>
            <a:off x="458787" y="908050"/>
            <a:ext cx="8448676" cy="0"/>
          </a:xfrm>
          <a:prstGeom prst="line">
            <a:avLst/>
          </a:prstGeom>
          <a:ln w="3175">
            <a:solidFill>
              <a:srgbClr val="000000"/>
            </a:solidFill>
            <a:miter/>
          </a:ln>
        </p:spPr>
        <p:txBody>
          <a:bodyPr lIns="45719" rIns="45719"/>
          <a:lstStyle/>
          <a:p>
            <a:pPr algn="l" defTabSz="457200">
              <a:defRPr sz="1200" b="0">
                <a:uFillTx/>
              </a:defRPr>
            </a:pPr>
            <a:endParaRPr dirty="0">
              <a:latin typeface="Garamond"/>
              <a:ea typeface="Garamond"/>
              <a:cs typeface="Garamond"/>
            </a:endParaRPr>
          </a:p>
        </p:txBody>
      </p:sp>
      <p:sp>
        <p:nvSpPr>
          <p:cNvPr id="138" name="Shape 138"/>
          <p:cNvSpPr>
            <a:spLocks noGrp="1"/>
          </p:cNvSpPr>
          <p:nvPr>
            <p:ph type="title"/>
          </p:nvPr>
        </p:nvSpPr>
        <p:spPr>
          <a:xfrm>
            <a:off x="444569" y="1066787"/>
            <a:ext cx="4924356" cy="1126999"/>
          </a:xfrm>
          <a:prstGeom prst="rect">
            <a:avLst/>
          </a:prstGeom>
        </p:spPr>
        <p:txBody>
          <a:bodyPr lIns="0" tIns="0" rIns="0" bIns="0"/>
          <a:lstStyle>
            <a:lvl1pPr defTabSz="914400">
              <a:lnSpc>
                <a:spcPts val="3500"/>
              </a:lnSpc>
              <a:defRPr sz="3800" cap="all">
                <a:solidFill>
                  <a:srgbClr val="000000"/>
                </a:solidFill>
                <a:uFillTx/>
              </a:defRPr>
            </a:lvl1pPr>
          </a:lstStyle>
          <a:p>
            <a:r>
              <a:t>Title Text</a:t>
            </a:r>
          </a:p>
        </p:txBody>
      </p:sp>
      <p:sp>
        <p:nvSpPr>
          <p:cNvPr id="139" name="Shape 139"/>
          <p:cNvSpPr>
            <a:spLocks noGrp="1"/>
          </p:cNvSpPr>
          <p:nvPr>
            <p:ph type="body" sz="quarter" idx="1"/>
          </p:nvPr>
        </p:nvSpPr>
        <p:spPr>
          <a:xfrm>
            <a:off x="458769" y="2072195"/>
            <a:ext cx="5748357" cy="1343026"/>
          </a:xfrm>
          <a:prstGeom prst="rect">
            <a:avLst/>
          </a:prstGeom>
        </p:spPr>
        <p:txBody>
          <a:bodyPr lIns="0" tIns="0" rIns="0" bIns="0"/>
          <a:lstStyle>
            <a:lvl1pPr marL="174625" indent="-174625" defTabSz="914400">
              <a:lnSpc>
                <a:spcPts val="2400"/>
              </a:lnSpc>
              <a:buSzPct val="69000"/>
              <a:buFont typeface="Lucida Grande"/>
              <a:buChar char="‣"/>
              <a:defRPr sz="2000" b="0">
                <a:solidFill>
                  <a:srgbClr val="000000"/>
                </a:solidFill>
                <a:uFillTx/>
                <a:latin typeface="Garamond"/>
                <a:ea typeface="Garamond"/>
                <a:cs typeface="Garamond"/>
                <a:sym typeface="News706 BT"/>
              </a:defRPr>
            </a:lvl1pPr>
            <a:lvl2pPr marL="0" indent="329138" defTabSz="914400">
              <a:lnSpc>
                <a:spcPts val="2400"/>
              </a:lnSpc>
              <a:buClrTx/>
              <a:buSzTx/>
              <a:buNone/>
              <a:defRPr sz="2000" b="0">
                <a:solidFill>
                  <a:srgbClr val="000000"/>
                </a:solidFill>
                <a:uFillTx/>
                <a:latin typeface="Garamond"/>
                <a:ea typeface="Garamond"/>
                <a:cs typeface="Garamond"/>
                <a:sym typeface="News706 BT"/>
              </a:defRPr>
            </a:lvl2pPr>
            <a:lvl3pPr marL="0" indent="658277" defTabSz="914400">
              <a:lnSpc>
                <a:spcPts val="2400"/>
              </a:lnSpc>
              <a:buClrTx/>
              <a:buSzTx/>
              <a:buNone/>
              <a:defRPr sz="2000" b="0">
                <a:solidFill>
                  <a:srgbClr val="000000"/>
                </a:solidFill>
                <a:uFillTx/>
                <a:latin typeface="Garamond"/>
                <a:ea typeface="Garamond"/>
                <a:cs typeface="Garamond"/>
                <a:sym typeface="News706 BT"/>
              </a:defRPr>
            </a:lvl3pPr>
            <a:lvl4pPr marL="0" indent="987415" defTabSz="914400">
              <a:lnSpc>
                <a:spcPts val="2400"/>
              </a:lnSpc>
              <a:buClrTx/>
              <a:buSzTx/>
              <a:buNone/>
              <a:defRPr sz="2000" b="0">
                <a:solidFill>
                  <a:srgbClr val="000000"/>
                </a:solidFill>
                <a:uFillTx/>
                <a:latin typeface="Garamond"/>
                <a:ea typeface="Garamond"/>
                <a:cs typeface="Garamond"/>
                <a:sym typeface="News706 BT"/>
              </a:defRPr>
            </a:lvl4pPr>
            <a:lvl5pPr marL="0" indent="1316552" defTabSz="914400">
              <a:lnSpc>
                <a:spcPts val="2400"/>
              </a:lnSpc>
              <a:buClrTx/>
              <a:buSzTx/>
              <a:buNone/>
              <a:defRPr sz="2000" b="0">
                <a:solidFill>
                  <a:srgbClr val="000000"/>
                </a:solidFill>
                <a:uFillTx/>
                <a:latin typeface="Garamond"/>
                <a:ea typeface="Garamond"/>
                <a:cs typeface="Garamond"/>
                <a:sym typeface="News706 BT"/>
              </a:defRPr>
            </a:lvl5p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140" name="Shape 140"/>
          <p:cNvSpPr>
            <a:spLocks noGrp="1"/>
          </p:cNvSpPr>
          <p:nvPr>
            <p:ph type="sldNum" sz="quarter" idx="2"/>
          </p:nvPr>
        </p:nvSpPr>
        <p:spPr>
          <a:xfrm>
            <a:off x="8582397" y="536831"/>
            <a:ext cx="323479" cy="297938"/>
          </a:xfrm>
          <a:prstGeom prst="rect">
            <a:avLst/>
          </a:prstGeom>
        </p:spPr>
        <p:txBody>
          <a:bodyPr lIns="0" tIns="0" rIns="0" bIns="0" anchor="ctr"/>
          <a:lstStyle>
            <a:lvl1pPr algn="r" defTabSz="914400">
              <a:lnSpc>
                <a:spcPts val="2300"/>
              </a:lnSpc>
              <a:defRPr sz="2200">
                <a:uFillTx/>
              </a:defRPr>
            </a:lvl1p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Agenda">
    <p:bg>
      <p:bgPr>
        <a:solidFill>
          <a:srgbClr val="FFFFFF"/>
        </a:solidFill>
        <a:effectLst/>
      </p:bgPr>
    </p:bg>
    <p:spTree>
      <p:nvGrpSpPr>
        <p:cNvPr id="1" name=""/>
        <p:cNvGrpSpPr/>
        <p:nvPr/>
      </p:nvGrpSpPr>
      <p:grpSpPr>
        <a:xfrm>
          <a:off x="0" y="0"/>
          <a:ext cx="0" cy="0"/>
          <a:chOff x="0" y="0"/>
          <a:chExt cx="0" cy="0"/>
        </a:xfrm>
      </p:grpSpPr>
      <p:sp>
        <p:nvSpPr>
          <p:cNvPr id="20" name="Shape 20"/>
          <p:cNvSpPr>
            <a:spLocks noGrp="1"/>
          </p:cNvSpPr>
          <p:nvPr>
            <p:ph type="sldNum" sz="quarter" idx="2"/>
          </p:nvPr>
        </p:nvSpPr>
        <p:spPr>
          <a:xfrm>
            <a:off x="8608485" y="508000"/>
            <a:ext cx="337605" cy="355601"/>
          </a:xfrm>
          <a:prstGeom prst="rect">
            <a:avLst/>
          </a:prstGeom>
        </p:spPr>
        <p:txBody>
          <a:bodyPr lIns="0" tIns="0" rIns="0" bIns="0" anchor="ct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1_Title">
    <p:spTree>
      <p:nvGrpSpPr>
        <p:cNvPr id="1" name=""/>
        <p:cNvGrpSpPr/>
        <p:nvPr/>
      </p:nvGrpSpPr>
      <p:grpSpPr>
        <a:xfrm>
          <a:off x="0" y="0"/>
          <a:ext cx="0" cy="0"/>
          <a:chOff x="0" y="0"/>
          <a:chExt cx="0" cy="0"/>
        </a:xfrm>
      </p:grpSpPr>
      <p:pic>
        <p:nvPicPr>
          <p:cNvPr id="27" name="image.png"/>
          <p:cNvPicPr>
            <a:picLocks/>
          </p:cNvPicPr>
          <p:nvPr/>
        </p:nvPicPr>
        <p:blipFill>
          <a:blip r:embed="rId2">
            <a:extLst/>
          </a:blip>
          <a:stretch>
            <a:fillRect/>
          </a:stretch>
        </p:blipFill>
        <p:spPr>
          <a:xfrm>
            <a:off x="457200" y="579437"/>
            <a:ext cx="2038350" cy="219076"/>
          </a:xfrm>
          <a:prstGeom prst="rect">
            <a:avLst/>
          </a:prstGeom>
          <a:ln w="12700">
            <a:miter lim="400000"/>
          </a:ln>
        </p:spPr>
      </p:pic>
      <p:sp>
        <p:nvSpPr>
          <p:cNvPr id="28" name="Shape 28"/>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2_Title">
    <p:spTree>
      <p:nvGrpSpPr>
        <p:cNvPr id="1" name=""/>
        <p:cNvGrpSpPr/>
        <p:nvPr/>
      </p:nvGrpSpPr>
      <p:grpSpPr>
        <a:xfrm>
          <a:off x="0" y="0"/>
          <a:ext cx="0" cy="0"/>
          <a:chOff x="0" y="0"/>
          <a:chExt cx="0" cy="0"/>
        </a:xfrm>
      </p:grpSpPr>
      <p:sp>
        <p:nvSpPr>
          <p:cNvPr id="35" name="Shape 35"/>
          <p:cNvSpPr>
            <a:spLocks noGrp="1"/>
          </p:cNvSpPr>
          <p:nvPr>
            <p:ph type="sldNum" sz="quarter" idx="2"/>
          </p:nvPr>
        </p:nvSpPr>
        <p:spPr>
          <a:xfrm>
            <a:off x="8414810" y="458787"/>
            <a:ext cx="337605" cy="355601"/>
          </a:xfrm>
          <a:prstGeom prst="rect">
            <a:avLst/>
          </a:prstGeom>
        </p:spPr>
        <p:txBody>
          <a:bodyPr lIns="0" tIns="0" rIns="0" bIns="0"/>
          <a:lstStyle>
            <a:lvl1pPr>
              <a:defRPr>
                <a:solidFill>
                  <a:srgbClr val="FFFFFF"/>
                </a:solidFill>
                <a:uFill>
                  <a:solidFill>
                    <a:srgbClr val="FFFFFF"/>
                  </a:solidFill>
                </a:uFill>
              </a:defRPr>
            </a:lvl1p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1_Agenda">
    <p:bg>
      <p:bgPr>
        <a:solidFill>
          <a:srgbClr val="FFFFFF"/>
        </a:solidFill>
        <a:effectLst/>
      </p:bgPr>
    </p:bg>
    <p:spTree>
      <p:nvGrpSpPr>
        <p:cNvPr id="1" name=""/>
        <p:cNvGrpSpPr/>
        <p:nvPr/>
      </p:nvGrpSpPr>
      <p:grpSpPr>
        <a:xfrm>
          <a:off x="0" y="0"/>
          <a:ext cx="0" cy="0"/>
          <a:chOff x="0" y="0"/>
          <a:chExt cx="0" cy="0"/>
        </a:xfrm>
      </p:grpSpPr>
      <p:sp>
        <p:nvSpPr>
          <p:cNvPr id="42" name="Shape 42"/>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43" name="Shape 43"/>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44" name="Shape 44"/>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45" name="Shape 45"/>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46" name="Shape 46"/>
          <p:cNvSpPr>
            <a:spLocks noGrp="1"/>
          </p:cNvSpPr>
          <p:nvPr>
            <p:ph type="sldNum" sz="quarter" idx="2"/>
          </p:nvPr>
        </p:nvSpPr>
        <p:spPr>
          <a:xfrm>
            <a:off x="8591339" y="508829"/>
            <a:ext cx="371897" cy="353943"/>
          </a:xfrm>
          <a:prstGeom prst="rect">
            <a:avLst/>
          </a:prstGeom>
        </p:spPr>
        <p:txBody>
          <a:bodyPr lIns="0" tIns="0" rIns="0" bIns="0" anchor="ctr"/>
          <a:lstStyle>
            <a:lvl1pPr>
              <a:defRPr>
                <a:latin typeface="Garamond"/>
                <a:ea typeface="Garamond"/>
                <a:cs typeface="Garamond"/>
                <a:sym typeface="Trebuchet MS"/>
              </a:defRPr>
            </a:lvl1pPr>
          </a:lstStyle>
          <a:p>
            <a:fld id="{86CB4B4D-7CA3-9044-876B-883B54F8677D}" type="slidenum">
              <a:rPr lang="uk-UA" smtClean="0"/>
              <a:pPr/>
              <a:t>‹#›</a:t>
            </a:fld>
            <a:endParaRPr lang="uk-UA" dirty="0"/>
          </a:p>
        </p:txBody>
      </p:sp>
      <p:sp>
        <p:nvSpPr>
          <p:cNvPr id="47" name="Shape 47"/>
          <p:cNvSpPr>
            <a:spLocks noGrp="1"/>
          </p:cNvSpPr>
          <p:nvPr>
            <p:ph type="title"/>
          </p:nvPr>
        </p:nvSpPr>
        <p:spPr>
          <a:xfrm>
            <a:off x="468153" y="505195"/>
            <a:ext cx="7874121" cy="1016266"/>
          </a:xfrm>
          <a:prstGeom prst="rect">
            <a:avLst/>
          </a:prstGeom>
        </p:spPr>
        <p:txBody>
          <a:bodyPr/>
          <a:lstStyle>
            <a:lvl1pPr>
              <a:lnSpc>
                <a:spcPts val="2300"/>
              </a:lnSpc>
              <a:defRPr sz="2300">
                <a:solidFill>
                  <a:srgbClr val="000000"/>
                </a:solidFill>
                <a:uFill>
                  <a:solidFill>
                    <a:srgbClr val="000000"/>
                  </a:solidFill>
                </a:uFill>
              </a:defRPr>
            </a:lvl1pPr>
          </a:lstStyle>
          <a:p>
            <a:r>
              <a:t>Title Text</a:t>
            </a:r>
          </a:p>
        </p:txBody>
      </p:sp>
      <p:sp>
        <p:nvSpPr>
          <p:cNvPr id="48" name="Shape 48"/>
          <p:cNvSpPr>
            <a:spLocks noGrp="1"/>
          </p:cNvSpPr>
          <p:nvPr>
            <p:ph type="body" idx="1"/>
          </p:nvPr>
        </p:nvSpPr>
        <p:spPr>
          <a:xfrm>
            <a:off x="468153" y="983297"/>
            <a:ext cx="8426769" cy="4030980"/>
          </a:xfrm>
          <a:prstGeom prst="rect">
            <a:avLst/>
          </a:prstGeom>
        </p:spPr>
        <p:txBody>
          <a:bodyPr/>
          <a:lstStyle>
            <a:lvl1pPr marL="186689" indent="-146050">
              <a:lnSpc>
                <a:spcPts val="2400"/>
              </a:lnSpc>
              <a:buClr>
                <a:srgbClr val="000000"/>
              </a:buClr>
              <a:buSzPct val="69000"/>
              <a:buFont typeface="Lucida Grande"/>
              <a:buChar char="‣"/>
              <a:defRPr sz="2000">
                <a:solidFill>
                  <a:srgbClr val="000000"/>
                </a:solidFill>
                <a:uFill>
                  <a:solidFill>
                    <a:srgbClr val="000000"/>
                  </a:solidFill>
                </a:uFill>
              </a:defRPr>
            </a:lvl1pPr>
            <a:lvl2pPr>
              <a:lnSpc>
                <a:spcPts val="2400"/>
              </a:lnSpc>
              <a:buClr>
                <a:srgbClr val="000000"/>
              </a:buClr>
              <a:defRPr sz="2000">
                <a:solidFill>
                  <a:srgbClr val="000000"/>
                </a:solidFill>
                <a:uFill>
                  <a:solidFill>
                    <a:srgbClr val="000000"/>
                  </a:solidFill>
                </a:uFill>
              </a:defRPr>
            </a:lvl2pPr>
            <a:lvl3pPr>
              <a:lnSpc>
                <a:spcPts val="2400"/>
              </a:lnSpc>
              <a:buClr>
                <a:srgbClr val="000000"/>
              </a:buClr>
              <a:defRPr sz="2000">
                <a:solidFill>
                  <a:srgbClr val="000000"/>
                </a:solidFill>
                <a:uFill>
                  <a:solidFill>
                    <a:srgbClr val="000000"/>
                  </a:solidFill>
                </a:uFill>
              </a:defRPr>
            </a:lvl3pPr>
            <a:lvl4pPr>
              <a:lnSpc>
                <a:spcPts val="2400"/>
              </a:lnSpc>
              <a:buClr>
                <a:srgbClr val="000000"/>
              </a:buClr>
              <a:defRPr sz="2000">
                <a:solidFill>
                  <a:srgbClr val="000000"/>
                </a:solidFill>
                <a:uFill>
                  <a:solidFill>
                    <a:srgbClr val="000000"/>
                  </a:solidFill>
                </a:uFill>
              </a:defRPr>
            </a:lvl4pPr>
            <a:lvl5pPr>
              <a:lnSpc>
                <a:spcPts val="2400"/>
              </a:lnSpc>
              <a:buClr>
                <a:srgbClr val="000000"/>
              </a:buClr>
              <a:defRPr sz="2000">
                <a:solidFill>
                  <a:srgbClr val="000000"/>
                </a:solidFill>
                <a:uFill>
                  <a:solidFill>
                    <a:srgbClr val="000000"/>
                  </a:solidFill>
                </a:uFill>
              </a:defRPr>
            </a:lvl5pPr>
          </a:lstStyle>
          <a:p>
            <a:r>
              <a:t>Body Level One</a:t>
            </a:r>
          </a:p>
          <a:p>
            <a:pPr lvl="1"/>
            <a:r>
              <a:t>Body Level Two</a:t>
            </a:r>
          </a:p>
          <a:p>
            <a:pPr lvl="2"/>
            <a:r>
              <a:t>Body Level Three</a:t>
            </a:r>
          </a:p>
          <a:p>
            <a:pPr lvl="3"/>
            <a:r>
              <a:t>Body Level Four</a:t>
            </a:r>
          </a:p>
          <a:p>
            <a:pPr lvl="4"/>
            <a:r>
              <a:t>Body Level Five</a:t>
            </a:r>
          </a:p>
        </p:txBody>
      </p:sp>
    </p:spTree>
  </p:cSld>
  <p:clrMapOvr>
    <a:masterClrMapping/>
  </p:clrMapOvr>
  <p:transition xmlns:p14="http://schemas.microsoft.com/office/powerpoint/2010/mai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cSld name="2_Agenda">
    <p:bg>
      <p:bgPr>
        <a:solidFill>
          <a:srgbClr val="FFFFFF"/>
        </a:solidFill>
        <a:effectLst/>
      </p:bgPr>
    </p:bg>
    <p:spTree>
      <p:nvGrpSpPr>
        <p:cNvPr id="1" name=""/>
        <p:cNvGrpSpPr/>
        <p:nvPr/>
      </p:nvGrpSpPr>
      <p:grpSpPr>
        <a:xfrm>
          <a:off x="0" y="0"/>
          <a:ext cx="0" cy="0"/>
          <a:chOff x="0" y="0"/>
          <a:chExt cx="0" cy="0"/>
        </a:xfrm>
      </p:grpSpPr>
      <p:sp>
        <p:nvSpPr>
          <p:cNvPr id="55" name="Shape 55"/>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56" name="Shape 56"/>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57" name="Shape 57"/>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58" name="Shape 58"/>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dirty="0">
              <a:latin typeface="Garamond"/>
              <a:ea typeface="Garamond"/>
              <a:cs typeface="Garamond"/>
            </a:endParaRPr>
          </a:p>
        </p:txBody>
      </p:sp>
      <p:pic>
        <p:nvPicPr>
          <p:cNvPr id="59" name="image.tiff"/>
          <p:cNvPicPr>
            <a:picLocks/>
          </p:cNvPicPr>
          <p:nvPr/>
        </p:nvPicPr>
        <p:blipFill>
          <a:blip r:embed="rId2">
            <a:extLst/>
          </a:blip>
          <a:stretch>
            <a:fillRect/>
          </a:stretch>
        </p:blipFill>
        <p:spPr>
          <a:xfrm>
            <a:off x="2444750" y="1104900"/>
            <a:ext cx="4522788" cy="3665538"/>
          </a:xfrm>
          <a:prstGeom prst="rect">
            <a:avLst/>
          </a:prstGeom>
          <a:ln w="12700">
            <a:miter lim="400000"/>
          </a:ln>
        </p:spPr>
      </p:pic>
      <p:sp>
        <p:nvSpPr>
          <p:cNvPr id="60" name="Shape 60"/>
          <p:cNvSpPr>
            <a:spLocks noGrp="1"/>
          </p:cNvSpPr>
          <p:nvPr>
            <p:ph type="sldNum" sz="quarter" idx="2"/>
          </p:nvPr>
        </p:nvSpPr>
        <p:spPr>
          <a:xfrm>
            <a:off x="8608485" y="508000"/>
            <a:ext cx="337605" cy="355601"/>
          </a:xfrm>
          <a:prstGeom prst="rect">
            <a:avLst/>
          </a:prstGeom>
        </p:spPr>
        <p:txBody>
          <a:bodyPr lIns="0" tIns="0" rIns="0" bIns="0" anchor="ct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3_Agenda">
    <p:bg>
      <p:bgPr>
        <a:solidFill>
          <a:srgbClr val="FFFFFF"/>
        </a:solidFill>
        <a:effectLst/>
      </p:bgPr>
    </p:bg>
    <p:spTree>
      <p:nvGrpSpPr>
        <p:cNvPr id="1" name=""/>
        <p:cNvGrpSpPr/>
        <p:nvPr/>
      </p:nvGrpSpPr>
      <p:grpSpPr>
        <a:xfrm>
          <a:off x="0" y="0"/>
          <a:ext cx="0" cy="0"/>
          <a:chOff x="0" y="0"/>
          <a:chExt cx="0" cy="0"/>
        </a:xfrm>
      </p:grpSpPr>
      <p:sp>
        <p:nvSpPr>
          <p:cNvPr id="67" name="Shape 67"/>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68" name="Shape 68"/>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dirty="0">
              <a:latin typeface="Garamond"/>
              <a:ea typeface="Garamond"/>
              <a:cs typeface="Garamond"/>
            </a:endParaRPr>
          </a:p>
        </p:txBody>
      </p:sp>
      <p:pic>
        <p:nvPicPr>
          <p:cNvPr id="69" name="image.tiff"/>
          <p:cNvPicPr>
            <a:picLocks/>
          </p:cNvPicPr>
          <p:nvPr/>
        </p:nvPicPr>
        <p:blipFill>
          <a:blip r:embed="rId2">
            <a:extLst/>
          </a:blip>
          <a:stretch>
            <a:fillRect/>
          </a:stretch>
        </p:blipFill>
        <p:spPr>
          <a:xfrm>
            <a:off x="2017712" y="1111250"/>
            <a:ext cx="5259388" cy="3683000"/>
          </a:xfrm>
          <a:prstGeom prst="rect">
            <a:avLst/>
          </a:prstGeom>
          <a:ln w="12700">
            <a:miter lim="400000"/>
          </a:ln>
        </p:spPr>
      </p:pic>
      <p:sp>
        <p:nvSpPr>
          <p:cNvPr id="70" name="Shape 70"/>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71" name="Shape 71"/>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72" name="Shape 72"/>
          <p:cNvSpPr>
            <a:spLocks noGrp="1"/>
          </p:cNvSpPr>
          <p:nvPr>
            <p:ph type="sldNum" sz="quarter" idx="2"/>
          </p:nvPr>
        </p:nvSpPr>
        <p:spPr>
          <a:xfrm>
            <a:off x="8608485" y="508000"/>
            <a:ext cx="337605" cy="355601"/>
          </a:xfrm>
          <a:prstGeom prst="rect">
            <a:avLst/>
          </a:prstGeom>
        </p:spPr>
        <p:txBody>
          <a:bodyPr lIns="0" tIns="0" rIns="0" bIns="0" anchor="ct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4_Agenda">
    <p:bg>
      <p:bgPr>
        <a:solidFill>
          <a:srgbClr val="FFFFFF"/>
        </a:solidFill>
        <a:effectLst/>
      </p:bgPr>
    </p:bg>
    <p:spTree>
      <p:nvGrpSpPr>
        <p:cNvPr id="1" name=""/>
        <p:cNvGrpSpPr/>
        <p:nvPr/>
      </p:nvGrpSpPr>
      <p:grpSpPr>
        <a:xfrm>
          <a:off x="0" y="0"/>
          <a:ext cx="0" cy="0"/>
          <a:chOff x="0" y="0"/>
          <a:chExt cx="0" cy="0"/>
        </a:xfrm>
      </p:grpSpPr>
      <p:sp>
        <p:nvSpPr>
          <p:cNvPr id="79" name="Shape 79"/>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80" name="Shape 80"/>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dirty="0">
              <a:latin typeface="Garamond"/>
              <a:ea typeface="Garamond"/>
              <a:cs typeface="Garamond"/>
            </a:endParaRPr>
          </a:p>
        </p:txBody>
      </p:sp>
      <p:pic>
        <p:nvPicPr>
          <p:cNvPr id="81" name="image.tiff"/>
          <p:cNvPicPr>
            <a:picLocks/>
          </p:cNvPicPr>
          <p:nvPr/>
        </p:nvPicPr>
        <p:blipFill>
          <a:blip r:embed="rId2">
            <a:extLst/>
          </a:blip>
          <a:stretch>
            <a:fillRect/>
          </a:stretch>
        </p:blipFill>
        <p:spPr>
          <a:xfrm>
            <a:off x="2322512" y="1136650"/>
            <a:ext cx="4862513" cy="3808413"/>
          </a:xfrm>
          <a:prstGeom prst="rect">
            <a:avLst/>
          </a:prstGeom>
          <a:ln w="12700">
            <a:miter lim="400000"/>
          </a:ln>
        </p:spPr>
      </p:pic>
      <p:sp>
        <p:nvSpPr>
          <p:cNvPr id="82" name="Shape 82"/>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83" name="Shape 83"/>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84" name="Shape 84"/>
          <p:cNvSpPr>
            <a:spLocks noGrp="1"/>
          </p:cNvSpPr>
          <p:nvPr>
            <p:ph type="sldNum" sz="quarter" idx="2"/>
          </p:nvPr>
        </p:nvSpPr>
        <p:spPr>
          <a:xfrm>
            <a:off x="8608485" y="508000"/>
            <a:ext cx="337605" cy="355601"/>
          </a:xfrm>
          <a:prstGeom prst="rect">
            <a:avLst/>
          </a:prstGeom>
        </p:spPr>
        <p:txBody>
          <a:bodyPr lIns="0" tIns="0" rIns="0" bIns="0" anchor="ct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5_Agenda">
    <p:bg>
      <p:bgPr>
        <a:solidFill>
          <a:srgbClr val="FFFFFF"/>
        </a:solidFill>
        <a:effectLst/>
      </p:bgPr>
    </p:bg>
    <p:spTree>
      <p:nvGrpSpPr>
        <p:cNvPr id="1" name=""/>
        <p:cNvGrpSpPr/>
        <p:nvPr/>
      </p:nvGrpSpPr>
      <p:grpSpPr>
        <a:xfrm>
          <a:off x="0" y="0"/>
          <a:ext cx="0" cy="0"/>
          <a:chOff x="0" y="0"/>
          <a:chExt cx="0" cy="0"/>
        </a:xfrm>
      </p:grpSpPr>
      <p:sp>
        <p:nvSpPr>
          <p:cNvPr id="91" name="Shape 91"/>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92" name="Shape 92"/>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dirty="0">
              <a:latin typeface="Garamond"/>
              <a:ea typeface="Garamond"/>
              <a:cs typeface="Garamond"/>
            </a:endParaRPr>
          </a:p>
        </p:txBody>
      </p:sp>
      <p:pic>
        <p:nvPicPr>
          <p:cNvPr id="93" name="image.tiff"/>
          <p:cNvPicPr>
            <a:picLocks/>
          </p:cNvPicPr>
          <p:nvPr/>
        </p:nvPicPr>
        <p:blipFill>
          <a:blip r:embed="rId2">
            <a:extLst/>
          </a:blip>
          <a:srcRect t="2653" b="9072"/>
          <a:stretch>
            <a:fillRect/>
          </a:stretch>
        </p:blipFill>
        <p:spPr>
          <a:xfrm>
            <a:off x="719137" y="1049337"/>
            <a:ext cx="7586663" cy="3873501"/>
          </a:xfrm>
          <a:prstGeom prst="rect">
            <a:avLst/>
          </a:prstGeom>
          <a:ln w="12700">
            <a:miter lim="400000"/>
          </a:ln>
        </p:spPr>
      </p:pic>
      <p:sp>
        <p:nvSpPr>
          <p:cNvPr id="94" name="Shape 94"/>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95" name="Shape 95"/>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96" name="Shape 96"/>
          <p:cNvSpPr>
            <a:spLocks noGrp="1"/>
          </p:cNvSpPr>
          <p:nvPr>
            <p:ph type="sldNum" sz="quarter" idx="2"/>
          </p:nvPr>
        </p:nvSpPr>
        <p:spPr>
          <a:xfrm>
            <a:off x="8608485" y="508000"/>
            <a:ext cx="337605" cy="355601"/>
          </a:xfrm>
          <a:prstGeom prst="rect">
            <a:avLst/>
          </a:prstGeom>
        </p:spPr>
        <p:txBody>
          <a:bodyPr lIns="0" tIns="0" rIns="0" bIns="0" anchor="ctr"/>
          <a:lstStyle/>
          <a:p>
            <a:fld id="{86CB4B4D-7CA3-9044-876B-883B54F8677D}" type="slidenum">
              <a:t>‹#›</a:t>
            </a:fld>
            <a:endParaRPr/>
          </a:p>
        </p:txBody>
      </p:sp>
    </p:spTree>
  </p:cSld>
  <p:clrMapOvr>
    <a:masterClrMapping/>
  </p:clrMapOvr>
  <p:transition xmlns:p14="http://schemas.microsoft.com/office/powerpoint/2010/main" spd="med"/>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Shape 2"/>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3" name="Shape 3"/>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4" name="Shape 4"/>
          <p:cNvSpPr>
            <a:spLocks noGrp="1"/>
          </p:cNvSpPr>
          <p:nvPr>
            <p:ph type="title"/>
          </p:nvPr>
        </p:nvSpPr>
        <p:spPr>
          <a:xfrm>
            <a:off x="468153" y="210555"/>
            <a:ext cx="8426769" cy="101626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lstStyle/>
          <a:p>
            <a:r>
              <a:rPr dirty="0"/>
              <a:t>Title Text</a:t>
            </a:r>
          </a:p>
        </p:txBody>
      </p:sp>
      <p:sp>
        <p:nvSpPr>
          <p:cNvPr id="5" name="Shape 5"/>
          <p:cNvSpPr>
            <a:spLocks noGrp="1"/>
          </p:cNvSpPr>
          <p:nvPr>
            <p:ph type="body" idx="1"/>
          </p:nvPr>
        </p:nvSpPr>
        <p:spPr>
          <a:xfrm>
            <a:off x="468153" y="1226819"/>
            <a:ext cx="8426769" cy="403098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lstStyle>
            <a:lvl2pPr>
              <a:buClr>
                <a:srgbClr val="FFFFFF"/>
              </a:buClr>
              <a:buFont typeface="Lucida Grande"/>
              <a:buChar char="‣"/>
            </a:lvl2pPr>
            <a:lvl3pPr>
              <a:buClr>
                <a:srgbClr val="FFFFFF"/>
              </a:buClr>
              <a:buFont typeface="Lucida Grande"/>
              <a:buChar char="‣"/>
            </a:lvl3pPr>
            <a:lvl4pPr>
              <a:buClr>
                <a:srgbClr val="FFFFFF"/>
              </a:buClr>
              <a:buFont typeface="Lucida Grande"/>
              <a:buChar char="‣"/>
            </a:lvl4pPr>
            <a:lvl5pPr>
              <a:buClr>
                <a:srgbClr val="FFFFFF"/>
              </a:buClr>
              <a:buFont typeface="Lucida Grande"/>
              <a:buChar char="‣"/>
            </a:lvl5p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6" name="Shape 6"/>
          <p:cNvSpPr>
            <a:spLocks noGrp="1"/>
          </p:cNvSpPr>
          <p:nvPr>
            <p:ph type="sldNum" sz="quarter" idx="2"/>
          </p:nvPr>
        </p:nvSpPr>
        <p:spPr>
          <a:xfrm>
            <a:off x="4444293" y="4787900"/>
            <a:ext cx="474489" cy="456535"/>
          </a:xfrm>
          <a:prstGeom prst="rect">
            <a:avLst/>
          </a:prstGeom>
          <a:ln w="12700">
            <a:miter lim="400000"/>
          </a:ln>
        </p:spPr>
        <p:txBody>
          <a:bodyPr wrap="none" lIns="50800" tIns="50800" rIns="50800" bIns="50800">
            <a:spAutoFit/>
          </a:bodyPr>
          <a:lstStyle>
            <a:lvl1pPr>
              <a:defRPr>
                <a:latin typeface="Garamond"/>
                <a:ea typeface="Garamond"/>
                <a:cs typeface="Garamond"/>
              </a:defRPr>
            </a:lvl1pPr>
          </a:lstStyle>
          <a:p>
            <a:fld id="{86CB4B4D-7CA3-9044-876B-883B54F8677D}" type="slidenum">
              <a:rPr lang="uk-UA" smtClean="0"/>
              <a:pPr/>
              <a:t>‹#›</a:t>
            </a:fld>
            <a:endParaRPr lang="uk-UA"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ransition xmlns:p14="http://schemas.microsoft.com/office/powerpoint/2010/main" spd="med"/>
  <p:txStyles>
    <p:titleStyle>
      <a:lvl1pPr marL="0" marR="0" indent="0" algn="l" defTabSz="584200" latinLnBrk="0">
        <a:lnSpc>
          <a:spcPts val="10000"/>
        </a:lnSpc>
        <a:spcBef>
          <a:spcPts val="0"/>
        </a:spcBef>
        <a:spcAft>
          <a:spcPts val="0"/>
        </a:spcAft>
        <a:buClrTx/>
        <a:buSzTx/>
        <a:buFontTx/>
        <a:buNone/>
        <a:tabLst/>
        <a:defRPr sz="11500" b="1" i="0" u="none" strike="noStrike" cap="none" spc="0" baseline="0">
          <a:ln>
            <a:noFill/>
          </a:ln>
          <a:solidFill>
            <a:srgbClr val="FFFFFF"/>
          </a:solidFill>
          <a:uFill>
            <a:solidFill>
              <a:srgbClr val="FFFFFF"/>
            </a:solidFill>
          </a:uFill>
          <a:latin typeface="Garamond"/>
          <a:ea typeface="Garamond"/>
          <a:cs typeface="Garamond"/>
          <a:sym typeface="Helvetica"/>
        </a:defRPr>
      </a:lvl1pPr>
      <a:lvl2pPr marL="0" marR="0" indent="228600" algn="l" defTabSz="584200" latinLnBrk="0">
        <a:lnSpc>
          <a:spcPts val="10000"/>
        </a:lnSpc>
        <a:spcBef>
          <a:spcPts val="0"/>
        </a:spcBef>
        <a:spcAft>
          <a:spcPts val="0"/>
        </a:spcAft>
        <a:buClrTx/>
        <a:buSzTx/>
        <a:buFontTx/>
        <a:buNone/>
        <a:tabLst/>
        <a:defRPr sz="11500" b="1" i="0" u="none" strike="noStrike" cap="none" spc="0" baseline="0">
          <a:ln>
            <a:noFill/>
          </a:ln>
          <a:solidFill>
            <a:srgbClr val="FFFFFF"/>
          </a:solidFill>
          <a:uFill>
            <a:solidFill>
              <a:srgbClr val="FFFFFF"/>
            </a:solidFill>
          </a:uFill>
          <a:latin typeface="+mj-lt"/>
          <a:ea typeface="+mj-ea"/>
          <a:cs typeface="+mj-cs"/>
          <a:sym typeface="Helvetica"/>
        </a:defRPr>
      </a:lvl2pPr>
      <a:lvl3pPr marL="0" marR="0" indent="457200" algn="l" defTabSz="584200" latinLnBrk="0">
        <a:lnSpc>
          <a:spcPts val="10000"/>
        </a:lnSpc>
        <a:spcBef>
          <a:spcPts val="0"/>
        </a:spcBef>
        <a:spcAft>
          <a:spcPts val="0"/>
        </a:spcAft>
        <a:buClrTx/>
        <a:buSzTx/>
        <a:buFontTx/>
        <a:buNone/>
        <a:tabLst/>
        <a:defRPr sz="11500" b="1" i="0" u="none" strike="noStrike" cap="none" spc="0" baseline="0">
          <a:ln>
            <a:noFill/>
          </a:ln>
          <a:solidFill>
            <a:srgbClr val="FFFFFF"/>
          </a:solidFill>
          <a:uFill>
            <a:solidFill>
              <a:srgbClr val="FFFFFF"/>
            </a:solidFill>
          </a:uFill>
          <a:latin typeface="+mj-lt"/>
          <a:ea typeface="+mj-ea"/>
          <a:cs typeface="+mj-cs"/>
          <a:sym typeface="Helvetica"/>
        </a:defRPr>
      </a:lvl3pPr>
      <a:lvl4pPr marL="0" marR="0" indent="685800" algn="l" defTabSz="584200" latinLnBrk="0">
        <a:lnSpc>
          <a:spcPts val="10000"/>
        </a:lnSpc>
        <a:spcBef>
          <a:spcPts val="0"/>
        </a:spcBef>
        <a:spcAft>
          <a:spcPts val="0"/>
        </a:spcAft>
        <a:buClrTx/>
        <a:buSzTx/>
        <a:buFontTx/>
        <a:buNone/>
        <a:tabLst/>
        <a:defRPr sz="11500" b="1" i="0" u="none" strike="noStrike" cap="none" spc="0" baseline="0">
          <a:ln>
            <a:noFill/>
          </a:ln>
          <a:solidFill>
            <a:srgbClr val="FFFFFF"/>
          </a:solidFill>
          <a:uFill>
            <a:solidFill>
              <a:srgbClr val="FFFFFF"/>
            </a:solidFill>
          </a:uFill>
          <a:latin typeface="+mj-lt"/>
          <a:ea typeface="+mj-ea"/>
          <a:cs typeface="+mj-cs"/>
          <a:sym typeface="Helvetica"/>
        </a:defRPr>
      </a:lvl4pPr>
      <a:lvl5pPr marL="0" marR="0" indent="914400" algn="l" defTabSz="584200" latinLnBrk="0">
        <a:lnSpc>
          <a:spcPts val="10000"/>
        </a:lnSpc>
        <a:spcBef>
          <a:spcPts val="0"/>
        </a:spcBef>
        <a:spcAft>
          <a:spcPts val="0"/>
        </a:spcAft>
        <a:buClrTx/>
        <a:buSzTx/>
        <a:buFontTx/>
        <a:buNone/>
        <a:tabLst/>
        <a:defRPr sz="11500" b="1" i="0" u="none" strike="noStrike" cap="none" spc="0" baseline="0">
          <a:ln>
            <a:noFill/>
          </a:ln>
          <a:solidFill>
            <a:srgbClr val="FFFFFF"/>
          </a:solidFill>
          <a:uFill>
            <a:solidFill>
              <a:srgbClr val="FFFFFF"/>
            </a:solidFill>
          </a:uFill>
          <a:latin typeface="+mj-lt"/>
          <a:ea typeface="+mj-ea"/>
          <a:cs typeface="+mj-cs"/>
          <a:sym typeface="Helvetica"/>
        </a:defRPr>
      </a:lvl5pPr>
      <a:lvl6pPr marL="0" marR="0" indent="1143000" algn="l" defTabSz="584200" latinLnBrk="0">
        <a:lnSpc>
          <a:spcPts val="10000"/>
        </a:lnSpc>
        <a:spcBef>
          <a:spcPts val="0"/>
        </a:spcBef>
        <a:spcAft>
          <a:spcPts val="0"/>
        </a:spcAft>
        <a:buClrTx/>
        <a:buSzTx/>
        <a:buFontTx/>
        <a:buNone/>
        <a:tabLst/>
        <a:defRPr sz="11500" b="1" i="0" u="none" strike="noStrike" cap="none" spc="0" baseline="0">
          <a:ln>
            <a:noFill/>
          </a:ln>
          <a:solidFill>
            <a:srgbClr val="FFFFFF"/>
          </a:solidFill>
          <a:uFill>
            <a:solidFill>
              <a:srgbClr val="FFFFFF"/>
            </a:solidFill>
          </a:uFill>
          <a:latin typeface="+mj-lt"/>
          <a:ea typeface="+mj-ea"/>
          <a:cs typeface="+mj-cs"/>
          <a:sym typeface="Helvetica"/>
        </a:defRPr>
      </a:lvl6pPr>
      <a:lvl7pPr marL="0" marR="0" indent="1371600" algn="l" defTabSz="584200" latinLnBrk="0">
        <a:lnSpc>
          <a:spcPts val="10000"/>
        </a:lnSpc>
        <a:spcBef>
          <a:spcPts val="0"/>
        </a:spcBef>
        <a:spcAft>
          <a:spcPts val="0"/>
        </a:spcAft>
        <a:buClrTx/>
        <a:buSzTx/>
        <a:buFontTx/>
        <a:buNone/>
        <a:tabLst/>
        <a:defRPr sz="11500" b="1" i="0" u="none" strike="noStrike" cap="none" spc="0" baseline="0">
          <a:ln>
            <a:noFill/>
          </a:ln>
          <a:solidFill>
            <a:srgbClr val="FFFFFF"/>
          </a:solidFill>
          <a:uFill>
            <a:solidFill>
              <a:srgbClr val="FFFFFF"/>
            </a:solidFill>
          </a:uFill>
          <a:latin typeface="+mj-lt"/>
          <a:ea typeface="+mj-ea"/>
          <a:cs typeface="+mj-cs"/>
          <a:sym typeface="Helvetica"/>
        </a:defRPr>
      </a:lvl7pPr>
      <a:lvl8pPr marL="0" marR="0" indent="1600200" algn="l" defTabSz="584200" latinLnBrk="0">
        <a:lnSpc>
          <a:spcPts val="10000"/>
        </a:lnSpc>
        <a:spcBef>
          <a:spcPts val="0"/>
        </a:spcBef>
        <a:spcAft>
          <a:spcPts val="0"/>
        </a:spcAft>
        <a:buClrTx/>
        <a:buSzTx/>
        <a:buFontTx/>
        <a:buNone/>
        <a:tabLst/>
        <a:defRPr sz="11500" b="1" i="0" u="none" strike="noStrike" cap="none" spc="0" baseline="0">
          <a:ln>
            <a:noFill/>
          </a:ln>
          <a:solidFill>
            <a:srgbClr val="FFFFFF"/>
          </a:solidFill>
          <a:uFill>
            <a:solidFill>
              <a:srgbClr val="FFFFFF"/>
            </a:solidFill>
          </a:uFill>
          <a:latin typeface="+mj-lt"/>
          <a:ea typeface="+mj-ea"/>
          <a:cs typeface="+mj-cs"/>
          <a:sym typeface="Helvetica"/>
        </a:defRPr>
      </a:lvl8pPr>
      <a:lvl9pPr marL="0" marR="0" indent="1828800" algn="l" defTabSz="584200" latinLnBrk="0">
        <a:lnSpc>
          <a:spcPts val="10000"/>
        </a:lnSpc>
        <a:spcBef>
          <a:spcPts val="0"/>
        </a:spcBef>
        <a:spcAft>
          <a:spcPts val="0"/>
        </a:spcAft>
        <a:buClrTx/>
        <a:buSzTx/>
        <a:buFontTx/>
        <a:buNone/>
        <a:tabLst/>
        <a:defRPr sz="11500" b="1" i="0" u="none" strike="noStrike" cap="none" spc="0" baseline="0">
          <a:ln>
            <a:noFill/>
          </a:ln>
          <a:solidFill>
            <a:srgbClr val="FFFFFF"/>
          </a:solidFill>
          <a:uFill>
            <a:solidFill>
              <a:srgbClr val="FFFFFF"/>
            </a:solidFill>
          </a:uFill>
          <a:latin typeface="+mj-lt"/>
          <a:ea typeface="+mj-ea"/>
          <a:cs typeface="+mj-cs"/>
          <a:sym typeface="Helvetica"/>
        </a:defRPr>
      </a:lvl9pPr>
    </p:titleStyle>
    <p:bodyStyle>
      <a:lvl1pPr marL="383540" marR="0" indent="-383540" algn="l" defTabSz="584200" latinLnBrk="0">
        <a:lnSpc>
          <a:spcPts val="2500"/>
        </a:lnSpc>
        <a:spcBef>
          <a:spcPts val="0"/>
        </a:spcBef>
        <a:spcAft>
          <a:spcPts val="0"/>
        </a:spcAft>
        <a:buClrTx/>
        <a:buSzTx/>
        <a:buFontTx/>
        <a:buNone/>
        <a:tabLst/>
        <a:defRPr sz="2200" b="1" i="0" u="none" strike="noStrike" cap="none" spc="0" baseline="0">
          <a:ln>
            <a:noFill/>
          </a:ln>
          <a:solidFill>
            <a:srgbClr val="FFFFFF"/>
          </a:solidFill>
          <a:uFill>
            <a:solidFill>
              <a:srgbClr val="FFFFFF"/>
            </a:solidFill>
          </a:uFill>
          <a:latin typeface="Garamond"/>
          <a:ea typeface="Garamond"/>
          <a:cs typeface="Garamond"/>
          <a:sym typeface="Helvetica"/>
        </a:defRPr>
      </a:lvl1pPr>
      <a:lvl2pPr marL="332740" marR="0" indent="-146050" algn="l" defTabSz="584200" latinLnBrk="0">
        <a:lnSpc>
          <a:spcPts val="2500"/>
        </a:lnSpc>
        <a:spcBef>
          <a:spcPts val="0"/>
        </a:spcBef>
        <a:spcAft>
          <a:spcPts val="0"/>
        </a:spcAft>
        <a:buClrTx/>
        <a:buSzPct val="69000"/>
        <a:buFontTx/>
        <a:buChar char="•"/>
        <a:tabLst/>
        <a:defRPr sz="2200" b="1" i="0" u="none" strike="noStrike" cap="none" spc="0" baseline="0">
          <a:ln>
            <a:noFill/>
          </a:ln>
          <a:solidFill>
            <a:srgbClr val="FFFFFF"/>
          </a:solidFill>
          <a:uFill>
            <a:solidFill>
              <a:srgbClr val="FFFFFF"/>
            </a:solidFill>
          </a:uFill>
          <a:latin typeface="Garamond"/>
          <a:ea typeface="Garamond"/>
          <a:cs typeface="Garamond"/>
          <a:sym typeface="Helvetica"/>
        </a:defRPr>
      </a:lvl2pPr>
      <a:lvl3pPr marL="478790" marR="0" indent="-146050" algn="l" defTabSz="584200" latinLnBrk="0">
        <a:lnSpc>
          <a:spcPts val="2500"/>
        </a:lnSpc>
        <a:spcBef>
          <a:spcPts val="0"/>
        </a:spcBef>
        <a:spcAft>
          <a:spcPts val="0"/>
        </a:spcAft>
        <a:buClrTx/>
        <a:buSzPct val="69000"/>
        <a:buFontTx/>
        <a:buChar char="•"/>
        <a:tabLst/>
        <a:defRPr sz="2200" b="1" i="0" u="none" strike="noStrike" cap="none" spc="0" baseline="0">
          <a:ln>
            <a:noFill/>
          </a:ln>
          <a:solidFill>
            <a:srgbClr val="FFFFFF"/>
          </a:solidFill>
          <a:uFill>
            <a:solidFill>
              <a:srgbClr val="FFFFFF"/>
            </a:solidFill>
          </a:uFill>
          <a:latin typeface="Garamond"/>
          <a:ea typeface="Garamond"/>
          <a:cs typeface="Garamond"/>
          <a:sym typeface="Helvetica"/>
        </a:defRPr>
      </a:lvl3pPr>
      <a:lvl4pPr marL="624840" marR="0" indent="-146050" algn="l" defTabSz="584200" latinLnBrk="0">
        <a:lnSpc>
          <a:spcPts val="2500"/>
        </a:lnSpc>
        <a:spcBef>
          <a:spcPts val="0"/>
        </a:spcBef>
        <a:spcAft>
          <a:spcPts val="0"/>
        </a:spcAft>
        <a:buClrTx/>
        <a:buSzPct val="69000"/>
        <a:buFontTx/>
        <a:buChar char="•"/>
        <a:tabLst/>
        <a:defRPr sz="2200" b="1" i="0" u="none" strike="noStrike" cap="none" spc="0" baseline="0">
          <a:ln>
            <a:noFill/>
          </a:ln>
          <a:solidFill>
            <a:srgbClr val="FFFFFF"/>
          </a:solidFill>
          <a:uFill>
            <a:solidFill>
              <a:srgbClr val="FFFFFF"/>
            </a:solidFill>
          </a:uFill>
          <a:latin typeface="Garamond"/>
          <a:ea typeface="Garamond"/>
          <a:cs typeface="Garamond"/>
          <a:sym typeface="Helvetica"/>
        </a:defRPr>
      </a:lvl4pPr>
      <a:lvl5pPr marL="770890" marR="0" indent="-146050" algn="l" defTabSz="584200" latinLnBrk="0">
        <a:lnSpc>
          <a:spcPts val="2500"/>
        </a:lnSpc>
        <a:spcBef>
          <a:spcPts val="0"/>
        </a:spcBef>
        <a:spcAft>
          <a:spcPts val="0"/>
        </a:spcAft>
        <a:buClrTx/>
        <a:buSzPct val="69000"/>
        <a:buFontTx/>
        <a:buChar char="•"/>
        <a:tabLst/>
        <a:defRPr sz="2200" b="1" i="0" u="none" strike="noStrike" cap="none" spc="0" baseline="0">
          <a:ln>
            <a:noFill/>
          </a:ln>
          <a:solidFill>
            <a:srgbClr val="FFFFFF"/>
          </a:solidFill>
          <a:uFill>
            <a:solidFill>
              <a:srgbClr val="FFFFFF"/>
            </a:solidFill>
          </a:uFill>
          <a:latin typeface="Garamond"/>
          <a:ea typeface="Garamond"/>
          <a:cs typeface="Garamond"/>
          <a:sym typeface="Helvetica"/>
        </a:defRPr>
      </a:lvl5pPr>
      <a:lvl6pPr marL="770890" marR="0" indent="-146050" algn="l" defTabSz="584200" latinLnBrk="0">
        <a:lnSpc>
          <a:spcPts val="2500"/>
        </a:lnSpc>
        <a:spcBef>
          <a:spcPts val="0"/>
        </a:spcBef>
        <a:spcAft>
          <a:spcPts val="0"/>
        </a:spcAft>
        <a:buClrTx/>
        <a:buSzPct val="69000"/>
        <a:buFontTx/>
        <a:buChar char="•"/>
        <a:tabLst/>
        <a:defRPr sz="2200" b="1" i="0" u="none" strike="noStrike" cap="none" spc="0" baseline="0">
          <a:ln>
            <a:noFill/>
          </a:ln>
          <a:solidFill>
            <a:srgbClr val="FFFFFF"/>
          </a:solidFill>
          <a:uFill>
            <a:solidFill>
              <a:srgbClr val="FFFFFF"/>
            </a:solidFill>
          </a:uFill>
          <a:latin typeface="+mj-lt"/>
          <a:ea typeface="+mj-ea"/>
          <a:cs typeface="+mj-cs"/>
          <a:sym typeface="Helvetica"/>
        </a:defRPr>
      </a:lvl6pPr>
      <a:lvl7pPr marL="770890" marR="0" indent="-146050" algn="l" defTabSz="584200" latinLnBrk="0">
        <a:lnSpc>
          <a:spcPts val="2500"/>
        </a:lnSpc>
        <a:spcBef>
          <a:spcPts val="0"/>
        </a:spcBef>
        <a:spcAft>
          <a:spcPts val="0"/>
        </a:spcAft>
        <a:buClrTx/>
        <a:buSzPct val="69000"/>
        <a:buFontTx/>
        <a:buChar char="•"/>
        <a:tabLst/>
        <a:defRPr sz="2200" b="1" i="0" u="none" strike="noStrike" cap="none" spc="0" baseline="0">
          <a:ln>
            <a:noFill/>
          </a:ln>
          <a:solidFill>
            <a:srgbClr val="FFFFFF"/>
          </a:solidFill>
          <a:uFill>
            <a:solidFill>
              <a:srgbClr val="FFFFFF"/>
            </a:solidFill>
          </a:uFill>
          <a:latin typeface="+mj-lt"/>
          <a:ea typeface="+mj-ea"/>
          <a:cs typeface="+mj-cs"/>
          <a:sym typeface="Helvetica"/>
        </a:defRPr>
      </a:lvl7pPr>
      <a:lvl8pPr marL="770890" marR="0" indent="-146050" algn="l" defTabSz="584200" latinLnBrk="0">
        <a:lnSpc>
          <a:spcPts val="2500"/>
        </a:lnSpc>
        <a:spcBef>
          <a:spcPts val="0"/>
        </a:spcBef>
        <a:spcAft>
          <a:spcPts val="0"/>
        </a:spcAft>
        <a:buClrTx/>
        <a:buSzPct val="69000"/>
        <a:buFontTx/>
        <a:buChar char="•"/>
        <a:tabLst/>
        <a:defRPr sz="2200" b="1" i="0" u="none" strike="noStrike" cap="none" spc="0" baseline="0">
          <a:ln>
            <a:noFill/>
          </a:ln>
          <a:solidFill>
            <a:srgbClr val="FFFFFF"/>
          </a:solidFill>
          <a:uFill>
            <a:solidFill>
              <a:srgbClr val="FFFFFF"/>
            </a:solidFill>
          </a:uFill>
          <a:latin typeface="+mj-lt"/>
          <a:ea typeface="+mj-ea"/>
          <a:cs typeface="+mj-cs"/>
          <a:sym typeface="Helvetica"/>
        </a:defRPr>
      </a:lvl8pPr>
      <a:lvl9pPr marL="770890" marR="0" indent="-146050" algn="l" defTabSz="584200" latinLnBrk="0">
        <a:lnSpc>
          <a:spcPts val="2500"/>
        </a:lnSpc>
        <a:spcBef>
          <a:spcPts val="0"/>
        </a:spcBef>
        <a:spcAft>
          <a:spcPts val="0"/>
        </a:spcAft>
        <a:buClrTx/>
        <a:buSzPct val="69000"/>
        <a:buFontTx/>
        <a:buChar char="•"/>
        <a:tabLst/>
        <a:defRPr sz="2200" b="1" i="0" u="none" strike="noStrike" cap="none" spc="0" baseline="0">
          <a:ln>
            <a:noFill/>
          </a:ln>
          <a:solidFill>
            <a:srgbClr val="FFFFFF"/>
          </a:solidFill>
          <a:uFill>
            <a:solidFill>
              <a:srgbClr val="FFFFFF"/>
            </a:solidFill>
          </a:uFill>
          <a:latin typeface="+mj-lt"/>
          <a:ea typeface="+mj-ea"/>
          <a:cs typeface="+mj-cs"/>
          <a:sym typeface="Helvetica"/>
        </a:defRPr>
      </a:lvl9pPr>
    </p:bodyStyle>
    <p:otherStyle>
      <a:lvl1pPr marL="0" marR="0" indent="0" algn="ctr" defTabSz="584200" latinLnBrk="0">
        <a:lnSpc>
          <a:spcPct val="100000"/>
        </a:lnSpc>
        <a:spcBef>
          <a:spcPts val="0"/>
        </a:spcBef>
        <a:spcAft>
          <a:spcPts val="0"/>
        </a:spcAft>
        <a:buClrTx/>
        <a:buSzTx/>
        <a:buFontTx/>
        <a:buNone/>
        <a:tabLst/>
        <a:defRPr sz="2300" b="1" i="0" u="none" strike="noStrike" cap="none" spc="0" baseline="0">
          <a:ln>
            <a:noFill/>
          </a:ln>
          <a:solidFill>
            <a:schemeClr val="tx1"/>
          </a:solidFill>
          <a:uFill>
            <a:solidFill>
              <a:srgbClr val="000000"/>
            </a:solidFill>
          </a:uFill>
          <a:latin typeface="+mn-lt"/>
          <a:ea typeface="+mn-ea"/>
          <a:cs typeface="+mn-cs"/>
          <a:sym typeface="Helvetica"/>
        </a:defRPr>
      </a:lvl1pPr>
      <a:lvl2pPr marL="0" marR="0" indent="228600" algn="ctr" defTabSz="584200" latinLnBrk="0">
        <a:lnSpc>
          <a:spcPct val="100000"/>
        </a:lnSpc>
        <a:spcBef>
          <a:spcPts val="0"/>
        </a:spcBef>
        <a:spcAft>
          <a:spcPts val="0"/>
        </a:spcAft>
        <a:buClrTx/>
        <a:buSzTx/>
        <a:buFontTx/>
        <a:buNone/>
        <a:tabLst/>
        <a:defRPr sz="2300" b="1" i="0" u="none" strike="noStrike" cap="none" spc="0" baseline="0">
          <a:ln>
            <a:noFill/>
          </a:ln>
          <a:solidFill>
            <a:schemeClr val="tx1"/>
          </a:solidFill>
          <a:uFill>
            <a:solidFill>
              <a:srgbClr val="000000"/>
            </a:solidFill>
          </a:uFill>
          <a:latin typeface="+mn-lt"/>
          <a:ea typeface="+mn-ea"/>
          <a:cs typeface="+mn-cs"/>
          <a:sym typeface="Helvetica"/>
        </a:defRPr>
      </a:lvl2pPr>
      <a:lvl3pPr marL="0" marR="0" indent="457200" algn="ctr" defTabSz="584200" latinLnBrk="0">
        <a:lnSpc>
          <a:spcPct val="100000"/>
        </a:lnSpc>
        <a:spcBef>
          <a:spcPts val="0"/>
        </a:spcBef>
        <a:spcAft>
          <a:spcPts val="0"/>
        </a:spcAft>
        <a:buClrTx/>
        <a:buSzTx/>
        <a:buFontTx/>
        <a:buNone/>
        <a:tabLst/>
        <a:defRPr sz="2300" b="1" i="0" u="none" strike="noStrike" cap="none" spc="0" baseline="0">
          <a:ln>
            <a:noFill/>
          </a:ln>
          <a:solidFill>
            <a:schemeClr val="tx1"/>
          </a:solidFill>
          <a:uFill>
            <a:solidFill>
              <a:srgbClr val="000000"/>
            </a:solidFill>
          </a:uFill>
          <a:latin typeface="+mn-lt"/>
          <a:ea typeface="+mn-ea"/>
          <a:cs typeface="+mn-cs"/>
          <a:sym typeface="Helvetica"/>
        </a:defRPr>
      </a:lvl3pPr>
      <a:lvl4pPr marL="0" marR="0" indent="685800" algn="ctr" defTabSz="584200" latinLnBrk="0">
        <a:lnSpc>
          <a:spcPct val="100000"/>
        </a:lnSpc>
        <a:spcBef>
          <a:spcPts val="0"/>
        </a:spcBef>
        <a:spcAft>
          <a:spcPts val="0"/>
        </a:spcAft>
        <a:buClrTx/>
        <a:buSzTx/>
        <a:buFontTx/>
        <a:buNone/>
        <a:tabLst/>
        <a:defRPr sz="2300" b="1" i="0" u="none" strike="noStrike" cap="none" spc="0" baseline="0">
          <a:ln>
            <a:noFill/>
          </a:ln>
          <a:solidFill>
            <a:schemeClr val="tx1"/>
          </a:solidFill>
          <a:uFill>
            <a:solidFill>
              <a:srgbClr val="000000"/>
            </a:solidFill>
          </a:uFill>
          <a:latin typeface="+mn-lt"/>
          <a:ea typeface="+mn-ea"/>
          <a:cs typeface="+mn-cs"/>
          <a:sym typeface="Helvetica"/>
        </a:defRPr>
      </a:lvl4pPr>
      <a:lvl5pPr marL="0" marR="0" indent="914400" algn="ctr" defTabSz="584200" latinLnBrk="0">
        <a:lnSpc>
          <a:spcPct val="100000"/>
        </a:lnSpc>
        <a:spcBef>
          <a:spcPts val="0"/>
        </a:spcBef>
        <a:spcAft>
          <a:spcPts val="0"/>
        </a:spcAft>
        <a:buClrTx/>
        <a:buSzTx/>
        <a:buFontTx/>
        <a:buNone/>
        <a:tabLst/>
        <a:defRPr sz="2300" b="1" i="0" u="none" strike="noStrike" cap="none" spc="0" baseline="0">
          <a:ln>
            <a:noFill/>
          </a:ln>
          <a:solidFill>
            <a:schemeClr val="tx1"/>
          </a:solidFill>
          <a:uFill>
            <a:solidFill>
              <a:srgbClr val="000000"/>
            </a:solidFill>
          </a:uFill>
          <a:latin typeface="+mn-lt"/>
          <a:ea typeface="+mn-ea"/>
          <a:cs typeface="+mn-cs"/>
          <a:sym typeface="Helvetica"/>
        </a:defRPr>
      </a:lvl5pPr>
      <a:lvl6pPr marL="0" marR="0" indent="1143000" algn="ctr" defTabSz="584200" latinLnBrk="0">
        <a:lnSpc>
          <a:spcPct val="100000"/>
        </a:lnSpc>
        <a:spcBef>
          <a:spcPts val="0"/>
        </a:spcBef>
        <a:spcAft>
          <a:spcPts val="0"/>
        </a:spcAft>
        <a:buClrTx/>
        <a:buSzTx/>
        <a:buFontTx/>
        <a:buNone/>
        <a:tabLst/>
        <a:defRPr sz="2300" b="1" i="0" u="none" strike="noStrike" cap="none" spc="0" baseline="0">
          <a:ln>
            <a:noFill/>
          </a:ln>
          <a:solidFill>
            <a:schemeClr val="tx1"/>
          </a:solidFill>
          <a:uFill>
            <a:solidFill>
              <a:srgbClr val="000000"/>
            </a:solidFill>
          </a:uFill>
          <a:latin typeface="+mn-lt"/>
          <a:ea typeface="+mn-ea"/>
          <a:cs typeface="+mn-cs"/>
          <a:sym typeface="Helvetica"/>
        </a:defRPr>
      </a:lvl6pPr>
      <a:lvl7pPr marL="0" marR="0" indent="1371600" algn="ctr" defTabSz="584200" latinLnBrk="0">
        <a:lnSpc>
          <a:spcPct val="100000"/>
        </a:lnSpc>
        <a:spcBef>
          <a:spcPts val="0"/>
        </a:spcBef>
        <a:spcAft>
          <a:spcPts val="0"/>
        </a:spcAft>
        <a:buClrTx/>
        <a:buSzTx/>
        <a:buFontTx/>
        <a:buNone/>
        <a:tabLst/>
        <a:defRPr sz="2300" b="1" i="0" u="none" strike="noStrike" cap="none" spc="0" baseline="0">
          <a:ln>
            <a:noFill/>
          </a:ln>
          <a:solidFill>
            <a:schemeClr val="tx1"/>
          </a:solidFill>
          <a:uFill>
            <a:solidFill>
              <a:srgbClr val="000000"/>
            </a:solidFill>
          </a:uFill>
          <a:latin typeface="+mn-lt"/>
          <a:ea typeface="+mn-ea"/>
          <a:cs typeface="+mn-cs"/>
          <a:sym typeface="Helvetica"/>
        </a:defRPr>
      </a:lvl7pPr>
      <a:lvl8pPr marL="0" marR="0" indent="1600200" algn="ctr" defTabSz="584200" latinLnBrk="0">
        <a:lnSpc>
          <a:spcPct val="100000"/>
        </a:lnSpc>
        <a:spcBef>
          <a:spcPts val="0"/>
        </a:spcBef>
        <a:spcAft>
          <a:spcPts val="0"/>
        </a:spcAft>
        <a:buClrTx/>
        <a:buSzTx/>
        <a:buFontTx/>
        <a:buNone/>
        <a:tabLst/>
        <a:defRPr sz="2300" b="1" i="0" u="none" strike="noStrike" cap="none" spc="0" baseline="0">
          <a:ln>
            <a:noFill/>
          </a:ln>
          <a:solidFill>
            <a:schemeClr val="tx1"/>
          </a:solidFill>
          <a:uFill>
            <a:solidFill>
              <a:srgbClr val="000000"/>
            </a:solidFill>
          </a:uFill>
          <a:latin typeface="+mn-lt"/>
          <a:ea typeface="+mn-ea"/>
          <a:cs typeface="+mn-cs"/>
          <a:sym typeface="Helvetica"/>
        </a:defRPr>
      </a:lvl8pPr>
      <a:lvl9pPr marL="0" marR="0" indent="1828800" algn="ctr" defTabSz="584200" latinLnBrk="0">
        <a:lnSpc>
          <a:spcPct val="100000"/>
        </a:lnSpc>
        <a:spcBef>
          <a:spcPts val="0"/>
        </a:spcBef>
        <a:spcAft>
          <a:spcPts val="0"/>
        </a:spcAft>
        <a:buClrTx/>
        <a:buSzTx/>
        <a:buFontTx/>
        <a:buNone/>
        <a:tabLst/>
        <a:defRPr sz="2300" b="1" i="0" u="none" strike="noStrike" cap="none" spc="0" baseline="0">
          <a:ln>
            <a:noFill/>
          </a:ln>
          <a:solidFill>
            <a:schemeClr val="tx1"/>
          </a:solidFill>
          <a:uFill>
            <a:solidFill>
              <a:srgbClr val="000000"/>
            </a:solidFill>
          </a:uFill>
          <a:latin typeface="+mn-lt"/>
          <a:ea typeface="+mn-ea"/>
          <a:cs typeface="+mn-cs"/>
          <a:sym typeface="Helvetica"/>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7.png"/><Relationship Id="rId3"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9.png"/><Relationship Id="rId3"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8.png"/><Relationship Id="rId3"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8.png"/><Relationship Id="rId3"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8.png"/><Relationship Id="rId3"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8.png"/><Relationship Id="rId3" Type="http://schemas.openxmlformats.org/officeDocument/2006/relationships/image" Target="../media/image10.png"/></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1" Type="http://schemas.openxmlformats.org/officeDocument/2006/relationships/slideLayout" Target="../slideLayouts/slideLayout13.xml"/><Relationship Id="rId2" Type="http://schemas.openxmlformats.org/officeDocument/2006/relationships/image" Target="../media/image8.png"/></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12.png"/><Relationship Id="rId1" Type="http://schemas.openxmlformats.org/officeDocument/2006/relationships/slideLayout" Target="../slideLayouts/slideLayout13.xml"/><Relationship Id="rId2" Type="http://schemas.openxmlformats.org/officeDocument/2006/relationships/image" Target="../media/image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7.png"/><Relationship Id="rId3"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 name="Shape 149"/>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150" name="Shape 150"/>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sz="1200" b="0">
                <a:uFillTx/>
              </a:defRPr>
            </a:pPr>
            <a:endParaRPr dirty="0">
              <a:latin typeface="Garamond"/>
              <a:ea typeface="Garamond"/>
              <a:cs typeface="Garamond"/>
            </a:endParaRPr>
          </a:p>
        </p:txBody>
      </p:sp>
      <p:pic>
        <p:nvPicPr>
          <p:cNvPr id="151" name="image.png"/>
          <p:cNvPicPr>
            <a:picLocks/>
          </p:cNvPicPr>
          <p:nvPr/>
        </p:nvPicPr>
        <p:blipFill>
          <a:blip r:embed="rId2">
            <a:extLst/>
          </a:blip>
          <a:stretch>
            <a:fillRect/>
          </a:stretch>
        </p:blipFill>
        <p:spPr>
          <a:xfrm>
            <a:off x="457200" y="579437"/>
            <a:ext cx="2038350" cy="219076"/>
          </a:xfrm>
          <a:prstGeom prst="rect">
            <a:avLst/>
          </a:prstGeom>
          <a:ln w="12700">
            <a:miter lim="400000"/>
          </a:ln>
        </p:spPr>
      </p:pic>
      <p:sp>
        <p:nvSpPr>
          <p:cNvPr id="152" name="Shape 152"/>
          <p:cNvSpPr>
            <a:spLocks noGrp="1"/>
          </p:cNvSpPr>
          <p:nvPr>
            <p:ph type="title" idx="4294967295"/>
          </p:nvPr>
        </p:nvSpPr>
        <p:spPr>
          <a:xfrm>
            <a:off x="412750" y="1144587"/>
            <a:ext cx="8469313" cy="2968626"/>
          </a:xfrm>
          <a:prstGeom prst="rect">
            <a:avLst/>
          </a:prstGeom>
        </p:spPr>
        <p:txBody>
          <a:bodyPr lIns="0" tIns="0" rIns="0" bIns="0"/>
          <a:lstStyle/>
          <a:p>
            <a:pPr>
              <a:lnSpc>
                <a:spcPct val="70000"/>
              </a:lnSpc>
              <a:defRPr sz="8200"/>
            </a:pPr>
            <a:r>
              <a:rPr dirty="0"/>
              <a:t>DATA SCIENCE</a:t>
            </a:r>
          </a:p>
          <a:p>
            <a:pPr>
              <a:lnSpc>
                <a:spcPct val="70000"/>
              </a:lnSpc>
              <a:defRPr sz="4100"/>
            </a:pPr>
            <a:r>
              <a:rPr dirty="0" smtClean="0"/>
              <a:t>1</a:t>
            </a:r>
            <a:r>
              <a:rPr lang="en-AU" dirty="0" smtClean="0"/>
              <a:t>0</a:t>
            </a:r>
            <a:r>
              <a:rPr dirty="0" smtClean="0"/>
              <a:t> </a:t>
            </a:r>
            <a:r>
              <a:rPr dirty="0"/>
              <a:t>WEEK PART TIME COURSE</a:t>
            </a:r>
          </a:p>
          <a:p>
            <a:pPr>
              <a:lnSpc>
                <a:spcPct val="70000"/>
              </a:lnSpc>
              <a:defRPr sz="4100"/>
            </a:pPr>
            <a:endParaRPr dirty="0"/>
          </a:p>
          <a:p>
            <a:pPr>
              <a:lnSpc>
                <a:spcPct val="70000"/>
              </a:lnSpc>
              <a:defRPr sz="4100"/>
            </a:pPr>
            <a:r>
              <a:rPr dirty="0" smtClean="0"/>
              <a:t>Model Evaluation</a:t>
            </a:r>
            <a:r>
              <a:rPr lang="en-AU" dirty="0" smtClean="0"/>
              <a:t> and Optimisation</a:t>
            </a:r>
            <a:endParaRPr dirty="0"/>
          </a:p>
        </p:txBody>
      </p:sp>
    </p:spTree>
  </p:cSld>
  <p:clrMapOvr>
    <a:masterClrMapping/>
  </p:clrMapOvr>
  <p:transition xmlns:p14="http://schemas.microsoft.com/office/powerpoint/2010/mai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 name="Shape 208"/>
          <p:cNvSpPr/>
          <p:nvPr/>
        </p:nvSpPr>
        <p:spPr>
          <a:xfrm>
            <a:off x="263524" y="1028700"/>
            <a:ext cx="4606921" cy="707886"/>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lgn="l" defTabSz="914400">
              <a:lnSpc>
                <a:spcPts val="2400"/>
              </a:lnSpc>
              <a:defRPr sz="2000" b="0">
                <a:uFillTx/>
              </a:defRPr>
            </a:pPr>
            <a:r>
              <a:rPr i="1" dirty="0">
                <a:latin typeface="Garamond"/>
                <a:ea typeface="Garamond"/>
                <a:cs typeface="Garamond"/>
              </a:rPr>
              <a:t>Q: How can we make a model that generalizes well?</a:t>
            </a:r>
          </a:p>
          <a:p>
            <a:pPr algn="l" defTabSz="914400">
              <a:lnSpc>
                <a:spcPts val="2400"/>
              </a:lnSpc>
              <a:defRPr sz="2000" b="0">
                <a:uFillTx/>
              </a:defRPr>
            </a:pPr>
            <a:r>
              <a:rPr i="1" dirty="0">
                <a:latin typeface="Garamond"/>
                <a:ea typeface="Garamond"/>
                <a:cs typeface="Garamond"/>
              </a:rPr>
              <a:t> 1)  split dataset</a:t>
            </a:r>
          </a:p>
        </p:txBody>
      </p:sp>
      <p:pic>
        <p:nvPicPr>
          <p:cNvPr id="209" name="image9.png"/>
          <p:cNvPicPr>
            <a:picLocks noChangeAspect="1"/>
          </p:cNvPicPr>
          <p:nvPr/>
        </p:nvPicPr>
        <p:blipFill>
          <a:blip r:embed="rId2">
            <a:extLst/>
          </a:blip>
          <a:stretch>
            <a:fillRect/>
          </a:stretch>
        </p:blipFill>
        <p:spPr>
          <a:xfrm>
            <a:off x="3070958" y="1638300"/>
            <a:ext cx="2145567" cy="3319272"/>
          </a:xfrm>
          <a:prstGeom prst="rect">
            <a:avLst/>
          </a:prstGeom>
          <a:ln w="12700">
            <a:miter lim="400000"/>
          </a:ln>
        </p:spPr>
      </p:pic>
      <p:sp>
        <p:nvSpPr>
          <p:cNvPr id="210" name="Shape 210"/>
          <p:cNvSpPr/>
          <p:nvPr/>
        </p:nvSpPr>
        <p:spPr>
          <a:xfrm>
            <a:off x="3762241" y="4762500"/>
            <a:ext cx="680776" cy="369332"/>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914400">
              <a:defRPr sz="1800" b="0" i="1">
                <a:uFillTx/>
              </a:defRPr>
            </a:lvl1pPr>
          </a:lstStyle>
          <a:p>
            <a:pPr>
              <a:defRPr i="0">
                <a:latin typeface="+mn-lt"/>
                <a:ea typeface="+mn-ea"/>
                <a:cs typeface="+mn-cs"/>
                <a:sym typeface="Gill Sans"/>
              </a:defRPr>
            </a:pPr>
            <a:r>
              <a:rPr i="1" dirty="0">
                <a:latin typeface="Garamond"/>
                <a:ea typeface="Garamond"/>
                <a:cs typeface="Garamond"/>
                <a:sym typeface="Helvetica"/>
              </a:rPr>
              <a:t>dataset</a:t>
            </a:r>
          </a:p>
        </p:txBody>
      </p:sp>
      <p:pic>
        <p:nvPicPr>
          <p:cNvPr id="211" name="image10.png"/>
          <p:cNvPicPr>
            <a:picLocks noChangeAspect="1"/>
          </p:cNvPicPr>
          <p:nvPr/>
        </p:nvPicPr>
        <p:blipFill>
          <a:blip r:embed="rId3">
            <a:extLst/>
          </a:blip>
          <a:stretch>
            <a:fillRect/>
          </a:stretch>
        </p:blipFill>
        <p:spPr>
          <a:xfrm>
            <a:off x="5830357" y="2584937"/>
            <a:ext cx="1824568" cy="1263163"/>
          </a:xfrm>
          <a:prstGeom prst="rect">
            <a:avLst/>
          </a:prstGeom>
          <a:ln w="12700">
            <a:miter lim="400000"/>
          </a:ln>
        </p:spPr>
      </p:pic>
      <p:sp>
        <p:nvSpPr>
          <p:cNvPr id="212" name="Shape 212"/>
          <p:cNvSpPr/>
          <p:nvPr/>
        </p:nvSpPr>
        <p:spPr>
          <a:xfrm>
            <a:off x="6359524" y="2977606"/>
            <a:ext cx="914400" cy="370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defTabSz="914400">
              <a:defRPr sz="1800" b="0" i="1">
                <a:uFillTx/>
              </a:defRPr>
            </a:lvl1pPr>
          </a:lstStyle>
          <a:p>
            <a:pPr>
              <a:defRPr i="0">
                <a:latin typeface="+mn-lt"/>
                <a:ea typeface="+mn-ea"/>
                <a:cs typeface="+mn-cs"/>
                <a:sym typeface="Gill Sans"/>
              </a:defRPr>
            </a:pPr>
            <a:r>
              <a:rPr i="1" dirty="0">
                <a:latin typeface="Garamond"/>
                <a:ea typeface="Garamond"/>
                <a:cs typeface="Garamond"/>
                <a:sym typeface="Helvetica"/>
              </a:rPr>
              <a:t>model</a:t>
            </a:r>
          </a:p>
        </p:txBody>
      </p:sp>
      <p:sp>
        <p:nvSpPr>
          <p:cNvPr id="213" name="Shape 213"/>
          <p:cNvSpPr/>
          <p:nvPr/>
        </p:nvSpPr>
        <p:spPr>
          <a:xfrm>
            <a:off x="3159124" y="3619500"/>
            <a:ext cx="1905001" cy="0"/>
          </a:xfrm>
          <a:prstGeom prst="line">
            <a:avLst/>
          </a:prstGeom>
          <a:solidFill>
            <a:srgbClr val="650A34"/>
          </a:solidFill>
          <a:ln w="25400">
            <a:solidFill>
              <a:srgbClr val="000000"/>
            </a:solidFill>
          </a:ln>
        </p:spPr>
        <p:txBody>
          <a:bodyPr lIns="45719" rIns="45719"/>
          <a:lstStyle/>
          <a:p>
            <a:pPr algn="l" defTabSz="457200">
              <a:defRPr sz="1200" b="0">
                <a:uFillTx/>
              </a:defRPr>
            </a:pPr>
            <a:endParaRPr dirty="0">
              <a:latin typeface="Garamond"/>
              <a:ea typeface="Garamond"/>
              <a:cs typeface="Garamond"/>
            </a:endParaRPr>
          </a:p>
        </p:txBody>
      </p:sp>
      <p:sp>
        <p:nvSpPr>
          <p:cNvPr id="214" name="Shape 214"/>
          <p:cNvSpPr>
            <a:spLocks noGrp="1"/>
          </p:cNvSpPr>
          <p:nvPr>
            <p:ph type="title"/>
          </p:nvPr>
        </p:nvSpPr>
        <p:spPr>
          <a:xfrm>
            <a:off x="468153" y="505195"/>
            <a:ext cx="7874121" cy="1016266"/>
          </a:xfrm>
          <a:prstGeom prst="rect">
            <a:avLst/>
          </a:prstGeom>
        </p:spPr>
        <p:txBody>
          <a:bodyPr lIns="50800" tIns="50800" rIns="50800" bIns="50800"/>
          <a:lstStyle>
            <a:lvl1pPr defTabSz="584200">
              <a:lnSpc>
                <a:spcPts val="2300"/>
              </a:lnSpc>
              <a:defRPr sz="2300" cap="none">
                <a:uFill>
                  <a:solidFill>
                    <a:srgbClr val="000000"/>
                  </a:solidFill>
                </a:uFill>
              </a:defRPr>
            </a:lvl1pPr>
          </a:lstStyle>
          <a:p>
            <a:r>
              <a:t>TEST SET APPROACH</a:t>
            </a:r>
          </a:p>
        </p:txBody>
      </p:sp>
      <p:sp>
        <p:nvSpPr>
          <p:cNvPr id="215" name="Shape 215"/>
          <p:cNvSpPr>
            <a:spLocks noGrp="1"/>
          </p:cNvSpPr>
          <p:nvPr>
            <p:ph type="sldNum" sz="quarter" idx="2"/>
          </p:nvPr>
        </p:nvSpPr>
        <p:spPr>
          <a:xfrm>
            <a:off x="8664575" y="526256"/>
            <a:ext cx="254001" cy="342901"/>
          </a:xfrm>
          <a:prstGeom prst="rect">
            <a:avLst/>
          </a:prstGeom>
          <a:extLst>
            <a:ext uri="{C572A759-6A51-4108-AA02-DFA0A04FC94B}">
              <ma14:wrappingTextBoxFlag xmlns:ma14="http://schemas.microsoft.com/office/mac/drawingml/2011/main" val="1"/>
            </a:ext>
          </a:extLst>
        </p:spPr>
        <p:txBody>
          <a:bodyPr wrap="square">
            <a:normAutofit lnSpcReduction="10000"/>
          </a:bodyPr>
          <a:lstStyle>
            <a:lvl1pPr algn="l" defTabSz="457200">
              <a:lnSpc>
                <a:spcPct val="100000"/>
              </a:lnSpc>
              <a:defRPr sz="2300">
                <a:latin typeface="Trebuchet MS"/>
                <a:ea typeface="Trebuchet MS"/>
                <a:cs typeface="Trebuchet MS"/>
                <a:sym typeface="Trebuchet MS"/>
              </a:defRPr>
            </a:lvl1pPr>
          </a:lstStyle>
          <a:p>
            <a:fld id="{86CB4B4D-7CA3-9044-876B-883B54F8677D}" type="slidenum">
              <a:rPr>
                <a:latin typeface="Garamond"/>
                <a:ea typeface="Garamond"/>
                <a:cs typeface="Garamond"/>
              </a:rPr>
              <a:t>10</a:t>
            </a:fld>
            <a:endParaRPr dirty="0">
              <a:latin typeface="Garamond"/>
              <a:ea typeface="Garamond"/>
              <a:cs typeface="Garamond"/>
            </a:endParaRPr>
          </a:p>
        </p:txBody>
      </p:sp>
    </p:spTree>
  </p:cSld>
  <p:clrMapOvr>
    <a:masterClrMapping/>
  </p:clrMapOvr>
  <p:transition xmlns:p14="http://schemas.microsoft.com/office/powerpoint/2010/main" spd="slow"/>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 name="Shape 217"/>
          <p:cNvSpPr/>
          <p:nvPr/>
        </p:nvSpPr>
        <p:spPr>
          <a:xfrm>
            <a:off x="263524" y="1028700"/>
            <a:ext cx="4606921" cy="1015663"/>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lgn="l" defTabSz="914400">
              <a:lnSpc>
                <a:spcPts val="2400"/>
              </a:lnSpc>
              <a:defRPr sz="2000" b="0">
                <a:uFillTx/>
              </a:defRPr>
            </a:pPr>
            <a:r>
              <a:rPr i="1" dirty="0">
                <a:latin typeface="Garamond"/>
                <a:ea typeface="Garamond"/>
                <a:cs typeface="Garamond"/>
              </a:rPr>
              <a:t>Q: How can we make a model that generalizes well?</a:t>
            </a:r>
          </a:p>
          <a:p>
            <a:pPr algn="l" defTabSz="914400">
              <a:lnSpc>
                <a:spcPts val="2400"/>
              </a:lnSpc>
              <a:defRPr sz="2000" b="0">
                <a:uFillTx/>
              </a:defRPr>
            </a:pPr>
            <a:r>
              <a:rPr i="1" dirty="0">
                <a:latin typeface="Garamond"/>
                <a:ea typeface="Garamond"/>
                <a:cs typeface="Garamond"/>
              </a:rPr>
              <a:t> 1)  split dataset</a:t>
            </a:r>
          </a:p>
          <a:p>
            <a:pPr algn="l" defTabSz="914400">
              <a:lnSpc>
                <a:spcPts val="2400"/>
              </a:lnSpc>
              <a:defRPr sz="2000" b="0">
                <a:uFillTx/>
              </a:defRPr>
            </a:pPr>
            <a:r>
              <a:rPr i="1" dirty="0">
                <a:latin typeface="Garamond"/>
                <a:ea typeface="Garamond"/>
                <a:cs typeface="Garamond"/>
              </a:rPr>
              <a:t> 2)  train model</a:t>
            </a:r>
          </a:p>
        </p:txBody>
      </p:sp>
      <p:sp>
        <p:nvSpPr>
          <p:cNvPr id="218" name="Shape 218"/>
          <p:cNvSpPr/>
          <p:nvPr/>
        </p:nvSpPr>
        <p:spPr>
          <a:xfrm>
            <a:off x="3762241" y="4762500"/>
            <a:ext cx="680776" cy="369332"/>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914400">
              <a:defRPr sz="1800" b="0" i="1">
                <a:uFillTx/>
              </a:defRPr>
            </a:lvl1pPr>
          </a:lstStyle>
          <a:p>
            <a:pPr>
              <a:defRPr i="0">
                <a:latin typeface="+mn-lt"/>
                <a:ea typeface="+mn-ea"/>
                <a:cs typeface="+mn-cs"/>
                <a:sym typeface="Gill Sans"/>
              </a:defRPr>
            </a:pPr>
            <a:r>
              <a:rPr i="1" dirty="0">
                <a:latin typeface="Garamond"/>
                <a:ea typeface="Garamond"/>
                <a:cs typeface="Garamond"/>
                <a:sym typeface="Helvetica"/>
              </a:rPr>
              <a:t>dataset</a:t>
            </a:r>
          </a:p>
        </p:txBody>
      </p:sp>
      <p:pic>
        <p:nvPicPr>
          <p:cNvPr id="219" name="image11.png"/>
          <p:cNvPicPr>
            <a:picLocks noChangeAspect="1"/>
          </p:cNvPicPr>
          <p:nvPr/>
        </p:nvPicPr>
        <p:blipFill>
          <a:blip r:embed="rId2">
            <a:extLst/>
          </a:blip>
          <a:stretch>
            <a:fillRect/>
          </a:stretch>
        </p:blipFill>
        <p:spPr>
          <a:xfrm>
            <a:off x="3159124" y="1714500"/>
            <a:ext cx="1987016" cy="3124200"/>
          </a:xfrm>
          <a:prstGeom prst="rect">
            <a:avLst/>
          </a:prstGeom>
          <a:ln w="12700">
            <a:miter lim="400000"/>
          </a:ln>
        </p:spPr>
      </p:pic>
      <p:pic>
        <p:nvPicPr>
          <p:cNvPr id="220" name="image10.png"/>
          <p:cNvPicPr>
            <a:picLocks noChangeAspect="1"/>
          </p:cNvPicPr>
          <p:nvPr/>
        </p:nvPicPr>
        <p:blipFill>
          <a:blip r:embed="rId3">
            <a:extLst/>
          </a:blip>
          <a:stretch>
            <a:fillRect/>
          </a:stretch>
        </p:blipFill>
        <p:spPr>
          <a:xfrm>
            <a:off x="5830357" y="2584937"/>
            <a:ext cx="1824568" cy="1263163"/>
          </a:xfrm>
          <a:prstGeom prst="rect">
            <a:avLst/>
          </a:prstGeom>
          <a:ln w="12700">
            <a:miter lim="400000"/>
          </a:ln>
        </p:spPr>
      </p:pic>
      <p:sp>
        <p:nvSpPr>
          <p:cNvPr id="221" name="Shape 221"/>
          <p:cNvSpPr/>
          <p:nvPr/>
        </p:nvSpPr>
        <p:spPr>
          <a:xfrm>
            <a:off x="3605138" y="2488168"/>
            <a:ext cx="998171" cy="369332"/>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914400">
              <a:defRPr sz="1800" b="0" i="1">
                <a:uFillTx/>
              </a:defRPr>
            </a:lvl1pPr>
          </a:lstStyle>
          <a:p>
            <a:pPr>
              <a:defRPr i="0">
                <a:latin typeface="+mn-lt"/>
                <a:ea typeface="+mn-ea"/>
                <a:cs typeface="+mn-cs"/>
                <a:sym typeface="Gill Sans"/>
              </a:defRPr>
            </a:pPr>
            <a:r>
              <a:rPr i="1" dirty="0">
                <a:latin typeface="Garamond"/>
                <a:ea typeface="Garamond"/>
                <a:cs typeface="Garamond"/>
                <a:sym typeface="Helvetica"/>
              </a:rPr>
              <a:t>training set</a:t>
            </a:r>
          </a:p>
        </p:txBody>
      </p:sp>
      <p:sp>
        <p:nvSpPr>
          <p:cNvPr id="222" name="Shape 222"/>
          <p:cNvSpPr/>
          <p:nvPr/>
        </p:nvSpPr>
        <p:spPr>
          <a:xfrm>
            <a:off x="6359524" y="2977606"/>
            <a:ext cx="914400" cy="370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defTabSz="914400">
              <a:defRPr sz="1800" b="0" i="1">
                <a:uFillTx/>
              </a:defRPr>
            </a:lvl1pPr>
          </a:lstStyle>
          <a:p>
            <a:pPr>
              <a:defRPr i="0">
                <a:latin typeface="+mn-lt"/>
                <a:ea typeface="+mn-ea"/>
                <a:cs typeface="+mn-cs"/>
                <a:sym typeface="Gill Sans"/>
              </a:defRPr>
            </a:pPr>
            <a:r>
              <a:rPr i="1" dirty="0">
                <a:latin typeface="Garamond"/>
                <a:ea typeface="Garamond"/>
                <a:cs typeface="Garamond"/>
                <a:sym typeface="Helvetica"/>
              </a:rPr>
              <a:t>model</a:t>
            </a:r>
          </a:p>
        </p:txBody>
      </p:sp>
      <p:sp>
        <p:nvSpPr>
          <p:cNvPr id="223" name="Shape 223"/>
          <p:cNvSpPr/>
          <p:nvPr/>
        </p:nvSpPr>
        <p:spPr>
          <a:xfrm>
            <a:off x="5216524" y="2933700"/>
            <a:ext cx="685801" cy="228600"/>
          </a:xfrm>
          <a:prstGeom prst="line">
            <a:avLst/>
          </a:prstGeom>
          <a:ln w="12700">
            <a:solidFill>
              <a:srgbClr val="000000"/>
            </a:solidFill>
            <a:tailEnd type="triangle"/>
          </a:ln>
        </p:spPr>
        <p:txBody>
          <a:bodyPr lIns="45719" rIns="45719"/>
          <a:lstStyle/>
          <a:p>
            <a:pPr algn="l" defTabSz="457200">
              <a:defRPr sz="1200" b="0">
                <a:uFillTx/>
              </a:defRPr>
            </a:pPr>
            <a:endParaRPr dirty="0">
              <a:latin typeface="Garamond"/>
              <a:ea typeface="Garamond"/>
              <a:cs typeface="Garamond"/>
            </a:endParaRPr>
          </a:p>
        </p:txBody>
      </p:sp>
      <p:sp>
        <p:nvSpPr>
          <p:cNvPr id="224" name="Shape 224"/>
          <p:cNvSpPr>
            <a:spLocks noGrp="1"/>
          </p:cNvSpPr>
          <p:nvPr>
            <p:ph type="title"/>
          </p:nvPr>
        </p:nvSpPr>
        <p:spPr>
          <a:xfrm>
            <a:off x="468153" y="505195"/>
            <a:ext cx="7874121" cy="1016266"/>
          </a:xfrm>
          <a:prstGeom prst="rect">
            <a:avLst/>
          </a:prstGeom>
        </p:spPr>
        <p:txBody>
          <a:bodyPr lIns="50800" tIns="50800" rIns="50800" bIns="50800"/>
          <a:lstStyle>
            <a:lvl1pPr defTabSz="584200">
              <a:lnSpc>
                <a:spcPts val="2300"/>
              </a:lnSpc>
              <a:defRPr sz="2300" cap="none">
                <a:uFill>
                  <a:solidFill>
                    <a:srgbClr val="000000"/>
                  </a:solidFill>
                </a:uFill>
              </a:defRPr>
            </a:lvl1pPr>
          </a:lstStyle>
          <a:p>
            <a:r>
              <a:t>TEST SET APPROACH</a:t>
            </a:r>
          </a:p>
        </p:txBody>
      </p:sp>
      <p:sp>
        <p:nvSpPr>
          <p:cNvPr id="225" name="Shape 225"/>
          <p:cNvSpPr>
            <a:spLocks noGrp="1"/>
          </p:cNvSpPr>
          <p:nvPr>
            <p:ph type="sldNum" sz="quarter" idx="2"/>
          </p:nvPr>
        </p:nvSpPr>
        <p:spPr>
          <a:xfrm>
            <a:off x="8601075" y="526256"/>
            <a:ext cx="323752" cy="342901"/>
          </a:xfrm>
          <a:prstGeom prst="rect">
            <a:avLst/>
          </a:prstGeom>
          <a:extLst>
            <a:ext uri="{C572A759-6A51-4108-AA02-DFA0A04FC94B}">
              <ma14:wrappingTextBoxFlag xmlns:ma14="http://schemas.microsoft.com/office/mac/drawingml/2011/main" val="1"/>
            </a:ext>
          </a:extLst>
        </p:spPr>
        <p:txBody>
          <a:bodyPr wrap="square">
            <a:normAutofit lnSpcReduction="10000"/>
          </a:bodyPr>
          <a:lstStyle>
            <a:lvl1pPr algn="l" defTabSz="457200">
              <a:lnSpc>
                <a:spcPct val="100000"/>
              </a:lnSpc>
              <a:defRPr sz="2300">
                <a:latin typeface="Trebuchet MS"/>
                <a:ea typeface="Trebuchet MS"/>
                <a:cs typeface="Trebuchet MS"/>
                <a:sym typeface="Trebuchet MS"/>
              </a:defRPr>
            </a:lvl1pPr>
          </a:lstStyle>
          <a:p>
            <a:fld id="{86CB4B4D-7CA3-9044-876B-883B54F8677D}" type="slidenum">
              <a:rPr>
                <a:latin typeface="Garamond"/>
                <a:ea typeface="Garamond"/>
                <a:cs typeface="Garamond"/>
              </a:rPr>
              <a:t>11</a:t>
            </a:fld>
            <a:endParaRPr dirty="0">
              <a:latin typeface="Garamond"/>
              <a:ea typeface="Garamond"/>
              <a:cs typeface="Garamond"/>
            </a:endParaRPr>
          </a:p>
        </p:txBody>
      </p:sp>
    </p:spTree>
  </p:cSld>
  <p:clrMapOvr>
    <a:masterClrMapping/>
  </p:clrMapOvr>
  <p:transition xmlns:p14="http://schemas.microsoft.com/office/powerpoint/2010/main" spd="slow"/>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 name="Shape 227"/>
          <p:cNvSpPr/>
          <p:nvPr/>
        </p:nvSpPr>
        <p:spPr>
          <a:xfrm>
            <a:off x="263524" y="1028700"/>
            <a:ext cx="4606921" cy="155940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lgn="l" defTabSz="914400">
              <a:lnSpc>
                <a:spcPct val="120000"/>
              </a:lnSpc>
              <a:defRPr sz="2000" b="0">
                <a:uFillTx/>
              </a:defRPr>
            </a:pPr>
            <a:r>
              <a:rPr i="1" dirty="0">
                <a:latin typeface="Garamond"/>
                <a:ea typeface="Garamond"/>
                <a:cs typeface="Garamond"/>
              </a:rPr>
              <a:t>Q: How can we make a model that generalizes well?</a:t>
            </a:r>
          </a:p>
          <a:p>
            <a:pPr algn="l" defTabSz="914400">
              <a:lnSpc>
                <a:spcPct val="120000"/>
              </a:lnSpc>
              <a:defRPr sz="2000" b="0">
                <a:uFillTx/>
              </a:defRPr>
            </a:pPr>
            <a:r>
              <a:rPr i="1" dirty="0">
                <a:latin typeface="Garamond"/>
                <a:ea typeface="Garamond"/>
                <a:cs typeface="Garamond"/>
              </a:rPr>
              <a:t> 1)  split dataset</a:t>
            </a:r>
          </a:p>
          <a:p>
            <a:pPr algn="l" defTabSz="914400">
              <a:lnSpc>
                <a:spcPct val="120000"/>
              </a:lnSpc>
              <a:defRPr sz="2000" b="0">
                <a:uFillTx/>
              </a:defRPr>
            </a:pPr>
            <a:r>
              <a:rPr i="1" dirty="0">
                <a:latin typeface="Garamond"/>
                <a:ea typeface="Garamond"/>
                <a:cs typeface="Garamond"/>
              </a:rPr>
              <a:t> 2)  train model</a:t>
            </a:r>
          </a:p>
          <a:p>
            <a:pPr algn="l" defTabSz="914400">
              <a:lnSpc>
                <a:spcPct val="120000"/>
              </a:lnSpc>
              <a:defRPr sz="2000" b="0">
                <a:uFillTx/>
              </a:defRPr>
            </a:pPr>
            <a:r>
              <a:rPr i="1" dirty="0">
                <a:latin typeface="Garamond"/>
                <a:ea typeface="Garamond"/>
                <a:cs typeface="Garamond"/>
              </a:rPr>
              <a:t> 3)  test model</a:t>
            </a:r>
          </a:p>
        </p:txBody>
      </p:sp>
      <p:pic>
        <p:nvPicPr>
          <p:cNvPr id="228" name="image10.png"/>
          <p:cNvPicPr>
            <a:picLocks noChangeAspect="1"/>
          </p:cNvPicPr>
          <p:nvPr/>
        </p:nvPicPr>
        <p:blipFill>
          <a:blip r:embed="rId2">
            <a:extLst/>
          </a:blip>
          <a:stretch>
            <a:fillRect/>
          </a:stretch>
        </p:blipFill>
        <p:spPr>
          <a:xfrm>
            <a:off x="5830357" y="2584937"/>
            <a:ext cx="1824568" cy="1263163"/>
          </a:xfrm>
          <a:prstGeom prst="rect">
            <a:avLst/>
          </a:prstGeom>
          <a:ln w="12700">
            <a:miter lim="400000"/>
          </a:ln>
        </p:spPr>
      </p:pic>
      <p:sp>
        <p:nvSpPr>
          <p:cNvPr id="229" name="Shape 229"/>
          <p:cNvSpPr/>
          <p:nvPr/>
        </p:nvSpPr>
        <p:spPr>
          <a:xfrm>
            <a:off x="6359524" y="2977606"/>
            <a:ext cx="914400" cy="370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defTabSz="914400">
              <a:defRPr sz="1800" b="0" i="1">
                <a:uFillTx/>
              </a:defRPr>
            </a:lvl1pPr>
          </a:lstStyle>
          <a:p>
            <a:pPr>
              <a:defRPr i="0">
                <a:latin typeface="+mn-lt"/>
                <a:ea typeface="+mn-ea"/>
                <a:cs typeface="+mn-cs"/>
                <a:sym typeface="Gill Sans"/>
              </a:defRPr>
            </a:pPr>
            <a:r>
              <a:rPr i="1" dirty="0">
                <a:latin typeface="Garamond"/>
                <a:ea typeface="Garamond"/>
                <a:cs typeface="Garamond"/>
                <a:sym typeface="Helvetica"/>
              </a:rPr>
              <a:t>model</a:t>
            </a:r>
          </a:p>
        </p:txBody>
      </p:sp>
      <p:sp>
        <p:nvSpPr>
          <p:cNvPr id="230" name="Shape 230"/>
          <p:cNvSpPr/>
          <p:nvPr/>
        </p:nvSpPr>
        <p:spPr>
          <a:xfrm>
            <a:off x="3762241" y="4762500"/>
            <a:ext cx="680776" cy="369332"/>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914400">
              <a:defRPr sz="1800" b="0" i="1">
                <a:uFillTx/>
              </a:defRPr>
            </a:lvl1pPr>
          </a:lstStyle>
          <a:p>
            <a:pPr>
              <a:defRPr i="0">
                <a:latin typeface="+mn-lt"/>
                <a:ea typeface="+mn-ea"/>
                <a:cs typeface="+mn-cs"/>
                <a:sym typeface="Gill Sans"/>
              </a:defRPr>
            </a:pPr>
            <a:r>
              <a:rPr i="1" dirty="0">
                <a:latin typeface="Garamond"/>
                <a:ea typeface="Garamond"/>
                <a:cs typeface="Garamond"/>
                <a:sym typeface="Helvetica"/>
              </a:rPr>
              <a:t>dataset</a:t>
            </a:r>
          </a:p>
        </p:txBody>
      </p:sp>
      <p:sp>
        <p:nvSpPr>
          <p:cNvPr id="231" name="Shape 231"/>
          <p:cNvSpPr/>
          <p:nvPr/>
        </p:nvSpPr>
        <p:spPr>
          <a:xfrm>
            <a:off x="5216524" y="2933700"/>
            <a:ext cx="685801" cy="228600"/>
          </a:xfrm>
          <a:prstGeom prst="line">
            <a:avLst/>
          </a:prstGeom>
          <a:ln w="12700">
            <a:solidFill>
              <a:srgbClr val="000000"/>
            </a:solidFill>
            <a:tailEnd type="triangle"/>
          </a:ln>
        </p:spPr>
        <p:txBody>
          <a:bodyPr lIns="45719" rIns="45719"/>
          <a:lstStyle/>
          <a:p>
            <a:pPr algn="l" defTabSz="457200">
              <a:defRPr sz="1200" b="0">
                <a:uFillTx/>
              </a:defRPr>
            </a:pPr>
            <a:endParaRPr dirty="0">
              <a:latin typeface="Garamond"/>
              <a:ea typeface="Garamond"/>
              <a:cs typeface="Garamond"/>
            </a:endParaRPr>
          </a:p>
        </p:txBody>
      </p:sp>
      <p:sp>
        <p:nvSpPr>
          <p:cNvPr id="232" name="Shape 232"/>
          <p:cNvSpPr/>
          <p:nvPr/>
        </p:nvSpPr>
        <p:spPr>
          <a:xfrm flipH="1">
            <a:off x="5216525" y="3515565"/>
            <a:ext cx="646579" cy="323290"/>
          </a:xfrm>
          <a:prstGeom prst="line">
            <a:avLst/>
          </a:prstGeom>
          <a:ln w="12700">
            <a:solidFill>
              <a:srgbClr val="000000"/>
            </a:solidFill>
            <a:tailEnd type="triangle"/>
          </a:ln>
        </p:spPr>
        <p:txBody>
          <a:bodyPr lIns="45719" rIns="45719"/>
          <a:lstStyle/>
          <a:p>
            <a:pPr algn="l" defTabSz="457200">
              <a:defRPr sz="1200" b="0">
                <a:uFillTx/>
              </a:defRPr>
            </a:pPr>
            <a:endParaRPr dirty="0">
              <a:latin typeface="Garamond"/>
              <a:ea typeface="Garamond"/>
              <a:cs typeface="Garamond"/>
            </a:endParaRPr>
          </a:p>
        </p:txBody>
      </p:sp>
      <p:pic>
        <p:nvPicPr>
          <p:cNvPr id="233" name="image12.png"/>
          <p:cNvPicPr>
            <a:picLocks noChangeAspect="1"/>
          </p:cNvPicPr>
          <p:nvPr/>
        </p:nvPicPr>
        <p:blipFill>
          <a:blip r:embed="rId3">
            <a:extLst/>
          </a:blip>
          <a:stretch>
            <a:fillRect/>
          </a:stretch>
        </p:blipFill>
        <p:spPr>
          <a:xfrm>
            <a:off x="3159124" y="1679544"/>
            <a:ext cx="1981201" cy="3159156"/>
          </a:xfrm>
          <a:prstGeom prst="rect">
            <a:avLst/>
          </a:prstGeom>
          <a:ln w="12700">
            <a:miter lim="400000"/>
          </a:ln>
        </p:spPr>
      </p:pic>
      <p:sp>
        <p:nvSpPr>
          <p:cNvPr id="234" name="Shape 234"/>
          <p:cNvSpPr/>
          <p:nvPr/>
        </p:nvSpPr>
        <p:spPr>
          <a:xfrm>
            <a:off x="3605138" y="2488168"/>
            <a:ext cx="998171" cy="369332"/>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914400">
              <a:defRPr sz="1800" b="0" i="1">
                <a:uFillTx/>
              </a:defRPr>
            </a:lvl1pPr>
          </a:lstStyle>
          <a:p>
            <a:pPr>
              <a:defRPr i="0">
                <a:latin typeface="+mn-lt"/>
                <a:ea typeface="+mn-ea"/>
                <a:cs typeface="+mn-cs"/>
                <a:sym typeface="Gill Sans"/>
              </a:defRPr>
            </a:pPr>
            <a:r>
              <a:rPr i="1" dirty="0">
                <a:latin typeface="Garamond"/>
                <a:ea typeface="Garamond"/>
                <a:cs typeface="Garamond"/>
                <a:sym typeface="Helvetica"/>
              </a:rPr>
              <a:t>training set</a:t>
            </a:r>
          </a:p>
        </p:txBody>
      </p:sp>
      <p:sp>
        <p:nvSpPr>
          <p:cNvPr id="235" name="Shape 235"/>
          <p:cNvSpPr/>
          <p:nvPr/>
        </p:nvSpPr>
        <p:spPr>
          <a:xfrm>
            <a:off x="3779501" y="4012167"/>
            <a:ext cx="649443" cy="369332"/>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914400">
              <a:defRPr sz="1800" b="0" i="1">
                <a:uFillTx/>
              </a:defRPr>
            </a:lvl1pPr>
          </a:lstStyle>
          <a:p>
            <a:pPr>
              <a:defRPr i="0">
                <a:latin typeface="+mn-lt"/>
                <a:ea typeface="+mn-ea"/>
                <a:cs typeface="+mn-cs"/>
                <a:sym typeface="Gill Sans"/>
              </a:defRPr>
            </a:pPr>
            <a:r>
              <a:rPr i="1" dirty="0">
                <a:latin typeface="Garamond"/>
                <a:ea typeface="Garamond"/>
                <a:cs typeface="Garamond"/>
                <a:sym typeface="Helvetica"/>
              </a:rPr>
              <a:t>test set</a:t>
            </a:r>
          </a:p>
        </p:txBody>
      </p:sp>
      <p:sp>
        <p:nvSpPr>
          <p:cNvPr id="236" name="Shape 236"/>
          <p:cNvSpPr>
            <a:spLocks noGrp="1"/>
          </p:cNvSpPr>
          <p:nvPr>
            <p:ph type="title"/>
          </p:nvPr>
        </p:nvSpPr>
        <p:spPr>
          <a:xfrm>
            <a:off x="468153" y="505195"/>
            <a:ext cx="7874121" cy="1016266"/>
          </a:xfrm>
          <a:prstGeom prst="rect">
            <a:avLst/>
          </a:prstGeom>
        </p:spPr>
        <p:txBody>
          <a:bodyPr lIns="50800" tIns="50800" rIns="50800" bIns="50800"/>
          <a:lstStyle>
            <a:lvl1pPr defTabSz="584200">
              <a:lnSpc>
                <a:spcPts val="2300"/>
              </a:lnSpc>
              <a:defRPr sz="2300" cap="none">
                <a:uFill>
                  <a:solidFill>
                    <a:srgbClr val="000000"/>
                  </a:solidFill>
                </a:uFill>
              </a:defRPr>
            </a:lvl1pPr>
          </a:lstStyle>
          <a:p>
            <a:r>
              <a:t>TEST SET APPROACH</a:t>
            </a:r>
          </a:p>
        </p:txBody>
      </p:sp>
      <p:sp>
        <p:nvSpPr>
          <p:cNvPr id="237" name="Shape 237"/>
          <p:cNvSpPr>
            <a:spLocks noGrp="1"/>
          </p:cNvSpPr>
          <p:nvPr>
            <p:ph type="sldNum" sz="quarter" idx="2"/>
          </p:nvPr>
        </p:nvSpPr>
        <p:spPr>
          <a:xfrm>
            <a:off x="8601075" y="526256"/>
            <a:ext cx="323752" cy="342901"/>
          </a:xfrm>
          <a:prstGeom prst="rect">
            <a:avLst/>
          </a:prstGeom>
          <a:extLst>
            <a:ext uri="{C572A759-6A51-4108-AA02-DFA0A04FC94B}">
              <ma14:wrappingTextBoxFlag xmlns:ma14="http://schemas.microsoft.com/office/mac/drawingml/2011/main" val="1"/>
            </a:ext>
          </a:extLst>
        </p:spPr>
        <p:txBody>
          <a:bodyPr wrap="square">
            <a:normAutofit lnSpcReduction="10000"/>
          </a:bodyPr>
          <a:lstStyle>
            <a:lvl1pPr algn="l" defTabSz="457200">
              <a:lnSpc>
                <a:spcPct val="100000"/>
              </a:lnSpc>
              <a:defRPr sz="2300">
                <a:latin typeface="Trebuchet MS"/>
                <a:ea typeface="Trebuchet MS"/>
                <a:cs typeface="Trebuchet MS"/>
                <a:sym typeface="Trebuchet MS"/>
              </a:defRPr>
            </a:lvl1pPr>
          </a:lstStyle>
          <a:p>
            <a:fld id="{86CB4B4D-7CA3-9044-876B-883B54F8677D}" type="slidenum">
              <a:rPr>
                <a:latin typeface="Garamond"/>
                <a:ea typeface="Garamond"/>
                <a:cs typeface="Garamond"/>
              </a:rPr>
              <a:t>12</a:t>
            </a:fld>
            <a:endParaRPr dirty="0">
              <a:latin typeface="Garamond"/>
              <a:ea typeface="Garamond"/>
              <a:cs typeface="Garamond"/>
            </a:endParaRPr>
          </a:p>
        </p:txBody>
      </p:sp>
    </p:spTree>
  </p:cSld>
  <p:clrMapOvr>
    <a:masterClrMapping/>
  </p:clrMapOvr>
  <p:transition xmlns:p14="http://schemas.microsoft.com/office/powerpoint/2010/main" spd="slow"/>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 name="Shape 239"/>
          <p:cNvSpPr/>
          <p:nvPr/>
        </p:nvSpPr>
        <p:spPr>
          <a:xfrm>
            <a:off x="263524" y="1028700"/>
            <a:ext cx="4606921" cy="1928733"/>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lgn="l" defTabSz="914400">
              <a:lnSpc>
                <a:spcPct val="120000"/>
              </a:lnSpc>
              <a:defRPr sz="2000" b="0">
                <a:uFillTx/>
              </a:defRPr>
            </a:pPr>
            <a:r>
              <a:rPr i="1" dirty="0">
                <a:latin typeface="Garamond"/>
                <a:ea typeface="Garamond"/>
                <a:cs typeface="Garamond"/>
              </a:rPr>
              <a:t>Q: How can we make a model that generalizes well?</a:t>
            </a:r>
          </a:p>
          <a:p>
            <a:pPr algn="l" defTabSz="914400">
              <a:lnSpc>
                <a:spcPct val="120000"/>
              </a:lnSpc>
              <a:defRPr sz="2000" b="0">
                <a:uFillTx/>
              </a:defRPr>
            </a:pPr>
            <a:r>
              <a:rPr i="1" dirty="0">
                <a:latin typeface="Garamond"/>
                <a:ea typeface="Garamond"/>
                <a:cs typeface="Garamond"/>
              </a:rPr>
              <a:t> 1)  split dataset</a:t>
            </a:r>
          </a:p>
          <a:p>
            <a:pPr algn="l" defTabSz="914400">
              <a:lnSpc>
                <a:spcPct val="120000"/>
              </a:lnSpc>
              <a:defRPr sz="2000" b="0">
                <a:uFillTx/>
              </a:defRPr>
            </a:pPr>
            <a:r>
              <a:rPr i="1" dirty="0">
                <a:latin typeface="Garamond"/>
                <a:ea typeface="Garamond"/>
                <a:cs typeface="Garamond"/>
              </a:rPr>
              <a:t> 2)  train model</a:t>
            </a:r>
          </a:p>
          <a:p>
            <a:pPr algn="l" defTabSz="914400">
              <a:lnSpc>
                <a:spcPct val="120000"/>
              </a:lnSpc>
              <a:defRPr sz="2000" b="0">
                <a:uFillTx/>
              </a:defRPr>
            </a:pPr>
            <a:r>
              <a:rPr i="1" dirty="0">
                <a:latin typeface="Garamond"/>
                <a:ea typeface="Garamond"/>
                <a:cs typeface="Garamond"/>
              </a:rPr>
              <a:t> 3)  test model</a:t>
            </a:r>
          </a:p>
          <a:p>
            <a:pPr algn="l" defTabSz="914400">
              <a:lnSpc>
                <a:spcPct val="120000"/>
              </a:lnSpc>
              <a:defRPr sz="2000" b="0">
                <a:uFillTx/>
              </a:defRPr>
            </a:pPr>
            <a:r>
              <a:rPr i="1" dirty="0">
                <a:latin typeface="Garamond"/>
                <a:ea typeface="Garamond"/>
                <a:cs typeface="Garamond"/>
              </a:rPr>
              <a:t> 4)  parameter tuning</a:t>
            </a:r>
          </a:p>
        </p:txBody>
      </p:sp>
      <p:pic>
        <p:nvPicPr>
          <p:cNvPr id="240" name="image10.png"/>
          <p:cNvPicPr>
            <a:picLocks noChangeAspect="1"/>
          </p:cNvPicPr>
          <p:nvPr/>
        </p:nvPicPr>
        <p:blipFill>
          <a:blip r:embed="rId2">
            <a:extLst/>
          </a:blip>
          <a:stretch>
            <a:fillRect/>
          </a:stretch>
        </p:blipFill>
        <p:spPr>
          <a:xfrm>
            <a:off x="5830357" y="2584937"/>
            <a:ext cx="1824568" cy="1263163"/>
          </a:xfrm>
          <a:prstGeom prst="rect">
            <a:avLst/>
          </a:prstGeom>
          <a:ln w="12700">
            <a:miter lim="400000"/>
          </a:ln>
        </p:spPr>
      </p:pic>
      <p:sp>
        <p:nvSpPr>
          <p:cNvPr id="241" name="Shape 241"/>
          <p:cNvSpPr/>
          <p:nvPr/>
        </p:nvSpPr>
        <p:spPr>
          <a:xfrm>
            <a:off x="6359524" y="2977606"/>
            <a:ext cx="914400" cy="370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defTabSz="914400">
              <a:defRPr sz="1800" b="0" i="1">
                <a:uFillTx/>
              </a:defRPr>
            </a:lvl1pPr>
          </a:lstStyle>
          <a:p>
            <a:pPr>
              <a:defRPr i="0">
                <a:latin typeface="+mn-lt"/>
                <a:ea typeface="+mn-ea"/>
                <a:cs typeface="+mn-cs"/>
                <a:sym typeface="Gill Sans"/>
              </a:defRPr>
            </a:pPr>
            <a:r>
              <a:rPr i="1" dirty="0">
                <a:latin typeface="Garamond"/>
                <a:ea typeface="Garamond"/>
                <a:cs typeface="Garamond"/>
                <a:sym typeface="Helvetica"/>
              </a:rPr>
              <a:t>model</a:t>
            </a:r>
          </a:p>
        </p:txBody>
      </p:sp>
      <p:sp>
        <p:nvSpPr>
          <p:cNvPr id="242" name="Shape 242"/>
          <p:cNvSpPr/>
          <p:nvPr/>
        </p:nvSpPr>
        <p:spPr>
          <a:xfrm>
            <a:off x="3762241" y="4762500"/>
            <a:ext cx="680776" cy="369332"/>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914400">
              <a:defRPr sz="1800" b="0" i="1">
                <a:uFillTx/>
              </a:defRPr>
            </a:lvl1pPr>
          </a:lstStyle>
          <a:p>
            <a:pPr>
              <a:defRPr i="0">
                <a:latin typeface="+mn-lt"/>
                <a:ea typeface="+mn-ea"/>
                <a:cs typeface="+mn-cs"/>
                <a:sym typeface="Gill Sans"/>
              </a:defRPr>
            </a:pPr>
            <a:r>
              <a:rPr i="1" dirty="0">
                <a:latin typeface="Garamond"/>
                <a:ea typeface="Garamond"/>
                <a:cs typeface="Garamond"/>
                <a:sym typeface="Helvetica"/>
              </a:rPr>
              <a:t>dataset</a:t>
            </a:r>
          </a:p>
        </p:txBody>
      </p:sp>
      <p:sp>
        <p:nvSpPr>
          <p:cNvPr id="243" name="Shape 243"/>
          <p:cNvSpPr/>
          <p:nvPr/>
        </p:nvSpPr>
        <p:spPr>
          <a:xfrm>
            <a:off x="5216524" y="2933700"/>
            <a:ext cx="685801" cy="228600"/>
          </a:xfrm>
          <a:prstGeom prst="line">
            <a:avLst/>
          </a:prstGeom>
          <a:ln w="12700">
            <a:solidFill>
              <a:srgbClr val="000000"/>
            </a:solidFill>
            <a:tailEnd type="triangle"/>
          </a:ln>
        </p:spPr>
        <p:txBody>
          <a:bodyPr lIns="45719" rIns="45719"/>
          <a:lstStyle/>
          <a:p>
            <a:pPr algn="l" defTabSz="457200">
              <a:defRPr sz="1200" b="0">
                <a:uFillTx/>
              </a:defRPr>
            </a:pPr>
            <a:endParaRPr dirty="0">
              <a:latin typeface="Garamond"/>
              <a:ea typeface="Garamond"/>
              <a:cs typeface="Garamond"/>
            </a:endParaRPr>
          </a:p>
        </p:txBody>
      </p:sp>
      <p:sp>
        <p:nvSpPr>
          <p:cNvPr id="244" name="Shape 244"/>
          <p:cNvSpPr/>
          <p:nvPr/>
        </p:nvSpPr>
        <p:spPr>
          <a:xfrm flipH="1">
            <a:off x="5216525" y="3515565"/>
            <a:ext cx="646579" cy="323290"/>
          </a:xfrm>
          <a:prstGeom prst="line">
            <a:avLst/>
          </a:prstGeom>
          <a:ln w="12700">
            <a:solidFill>
              <a:srgbClr val="000000"/>
            </a:solidFill>
            <a:tailEnd type="triangle"/>
          </a:ln>
        </p:spPr>
        <p:txBody>
          <a:bodyPr lIns="45719" rIns="45719"/>
          <a:lstStyle/>
          <a:p>
            <a:pPr algn="l" defTabSz="457200">
              <a:defRPr sz="1200" b="0">
                <a:uFillTx/>
              </a:defRPr>
            </a:pPr>
            <a:endParaRPr dirty="0">
              <a:latin typeface="Garamond"/>
              <a:ea typeface="Garamond"/>
              <a:cs typeface="Garamond"/>
            </a:endParaRPr>
          </a:p>
        </p:txBody>
      </p:sp>
      <p:pic>
        <p:nvPicPr>
          <p:cNvPr id="245" name="image12.png"/>
          <p:cNvPicPr>
            <a:picLocks noChangeAspect="1"/>
          </p:cNvPicPr>
          <p:nvPr/>
        </p:nvPicPr>
        <p:blipFill>
          <a:blip r:embed="rId3">
            <a:extLst/>
          </a:blip>
          <a:stretch>
            <a:fillRect/>
          </a:stretch>
        </p:blipFill>
        <p:spPr>
          <a:xfrm>
            <a:off x="3159124" y="1679544"/>
            <a:ext cx="1981201" cy="3159156"/>
          </a:xfrm>
          <a:prstGeom prst="rect">
            <a:avLst/>
          </a:prstGeom>
          <a:ln w="12700">
            <a:miter lim="400000"/>
          </a:ln>
        </p:spPr>
      </p:pic>
      <p:sp>
        <p:nvSpPr>
          <p:cNvPr id="246" name="Shape 246"/>
          <p:cNvSpPr/>
          <p:nvPr/>
        </p:nvSpPr>
        <p:spPr>
          <a:xfrm>
            <a:off x="3605138" y="2488168"/>
            <a:ext cx="998171" cy="369332"/>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914400">
              <a:defRPr sz="1800" b="0" i="1">
                <a:uFillTx/>
              </a:defRPr>
            </a:lvl1pPr>
          </a:lstStyle>
          <a:p>
            <a:pPr>
              <a:defRPr i="0">
                <a:latin typeface="+mn-lt"/>
                <a:ea typeface="+mn-ea"/>
                <a:cs typeface="+mn-cs"/>
                <a:sym typeface="Gill Sans"/>
              </a:defRPr>
            </a:pPr>
            <a:r>
              <a:rPr i="1" dirty="0">
                <a:latin typeface="Garamond"/>
                <a:ea typeface="Garamond"/>
                <a:cs typeface="Garamond"/>
                <a:sym typeface="Helvetica"/>
              </a:rPr>
              <a:t>training set</a:t>
            </a:r>
          </a:p>
        </p:txBody>
      </p:sp>
      <p:sp>
        <p:nvSpPr>
          <p:cNvPr id="247" name="Shape 247"/>
          <p:cNvSpPr/>
          <p:nvPr/>
        </p:nvSpPr>
        <p:spPr>
          <a:xfrm>
            <a:off x="3779501" y="4012167"/>
            <a:ext cx="649443" cy="369332"/>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914400">
              <a:defRPr sz="1800" b="0" i="1">
                <a:uFillTx/>
              </a:defRPr>
            </a:lvl1pPr>
          </a:lstStyle>
          <a:p>
            <a:pPr>
              <a:defRPr i="0">
                <a:latin typeface="+mn-lt"/>
                <a:ea typeface="+mn-ea"/>
                <a:cs typeface="+mn-cs"/>
                <a:sym typeface="Gill Sans"/>
              </a:defRPr>
            </a:pPr>
            <a:r>
              <a:rPr i="1" dirty="0">
                <a:latin typeface="Garamond"/>
                <a:ea typeface="Garamond"/>
                <a:cs typeface="Garamond"/>
                <a:sym typeface="Helvetica"/>
              </a:rPr>
              <a:t>test set</a:t>
            </a:r>
          </a:p>
        </p:txBody>
      </p:sp>
      <p:sp>
        <p:nvSpPr>
          <p:cNvPr id="248" name="Shape 248"/>
          <p:cNvSpPr>
            <a:spLocks noGrp="1"/>
          </p:cNvSpPr>
          <p:nvPr>
            <p:ph type="title"/>
          </p:nvPr>
        </p:nvSpPr>
        <p:spPr>
          <a:xfrm>
            <a:off x="468153" y="505195"/>
            <a:ext cx="7874121" cy="1016266"/>
          </a:xfrm>
          <a:prstGeom prst="rect">
            <a:avLst/>
          </a:prstGeom>
        </p:spPr>
        <p:txBody>
          <a:bodyPr lIns="50800" tIns="50800" rIns="50800" bIns="50800"/>
          <a:lstStyle>
            <a:lvl1pPr defTabSz="584200">
              <a:lnSpc>
                <a:spcPts val="2300"/>
              </a:lnSpc>
              <a:defRPr sz="2300" cap="none">
                <a:uFill>
                  <a:solidFill>
                    <a:srgbClr val="000000"/>
                  </a:solidFill>
                </a:uFill>
              </a:defRPr>
            </a:lvl1pPr>
          </a:lstStyle>
          <a:p>
            <a:r>
              <a:t>TEST SET APPROACH</a:t>
            </a:r>
          </a:p>
        </p:txBody>
      </p:sp>
      <p:sp>
        <p:nvSpPr>
          <p:cNvPr id="249" name="Shape 249"/>
          <p:cNvSpPr>
            <a:spLocks noGrp="1"/>
          </p:cNvSpPr>
          <p:nvPr>
            <p:ph type="sldNum" sz="quarter" idx="2"/>
          </p:nvPr>
        </p:nvSpPr>
        <p:spPr>
          <a:xfrm>
            <a:off x="8601075" y="526256"/>
            <a:ext cx="323752" cy="342901"/>
          </a:xfrm>
          <a:prstGeom prst="rect">
            <a:avLst/>
          </a:prstGeom>
          <a:extLst>
            <a:ext uri="{C572A759-6A51-4108-AA02-DFA0A04FC94B}">
              <ma14:wrappingTextBoxFlag xmlns:ma14="http://schemas.microsoft.com/office/mac/drawingml/2011/main" val="1"/>
            </a:ext>
          </a:extLst>
        </p:spPr>
        <p:txBody>
          <a:bodyPr wrap="square">
            <a:normAutofit lnSpcReduction="10000"/>
          </a:bodyPr>
          <a:lstStyle>
            <a:lvl1pPr algn="l" defTabSz="457200">
              <a:lnSpc>
                <a:spcPct val="100000"/>
              </a:lnSpc>
              <a:defRPr sz="2300">
                <a:latin typeface="Trebuchet MS"/>
                <a:ea typeface="Trebuchet MS"/>
                <a:cs typeface="Trebuchet MS"/>
                <a:sym typeface="Trebuchet MS"/>
              </a:defRPr>
            </a:lvl1pPr>
          </a:lstStyle>
          <a:p>
            <a:fld id="{86CB4B4D-7CA3-9044-876B-883B54F8677D}" type="slidenum">
              <a:rPr>
                <a:latin typeface="Garamond"/>
                <a:ea typeface="Garamond"/>
                <a:cs typeface="Garamond"/>
              </a:rPr>
              <a:t>13</a:t>
            </a:fld>
            <a:endParaRPr dirty="0">
              <a:latin typeface="Garamond"/>
              <a:ea typeface="Garamond"/>
              <a:cs typeface="Garamond"/>
            </a:endParaRPr>
          </a:p>
        </p:txBody>
      </p:sp>
    </p:spTree>
  </p:cSld>
  <p:clrMapOvr>
    <a:masterClrMapping/>
  </p:clrMapOvr>
  <p:transition xmlns:p14="http://schemas.microsoft.com/office/powerpoint/2010/main" spd="slow"/>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 name="Shape 251"/>
          <p:cNvSpPr/>
          <p:nvPr/>
        </p:nvSpPr>
        <p:spPr>
          <a:xfrm>
            <a:off x="263524" y="1028700"/>
            <a:ext cx="4606921" cy="2298065"/>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lgn="l" defTabSz="914400">
              <a:lnSpc>
                <a:spcPct val="120000"/>
              </a:lnSpc>
              <a:defRPr sz="2000" b="0">
                <a:uFillTx/>
              </a:defRPr>
            </a:pPr>
            <a:r>
              <a:rPr i="1" dirty="0">
                <a:latin typeface="Garamond"/>
                <a:ea typeface="Garamond"/>
                <a:cs typeface="Garamond"/>
              </a:rPr>
              <a:t>Q: How can we make a model that generalizes well?</a:t>
            </a:r>
          </a:p>
          <a:p>
            <a:pPr algn="l" defTabSz="914400">
              <a:lnSpc>
                <a:spcPct val="120000"/>
              </a:lnSpc>
              <a:defRPr sz="2000" b="0">
                <a:uFillTx/>
              </a:defRPr>
            </a:pPr>
            <a:r>
              <a:rPr i="1" dirty="0">
                <a:latin typeface="Garamond"/>
                <a:ea typeface="Garamond"/>
                <a:cs typeface="Garamond"/>
              </a:rPr>
              <a:t> 1)  split dataset</a:t>
            </a:r>
          </a:p>
          <a:p>
            <a:pPr algn="l" defTabSz="914400">
              <a:lnSpc>
                <a:spcPct val="120000"/>
              </a:lnSpc>
              <a:defRPr sz="2000" b="0">
                <a:uFillTx/>
              </a:defRPr>
            </a:pPr>
            <a:r>
              <a:rPr i="1" dirty="0">
                <a:latin typeface="Garamond"/>
                <a:ea typeface="Garamond"/>
                <a:cs typeface="Garamond"/>
              </a:rPr>
              <a:t> 2)  train model</a:t>
            </a:r>
          </a:p>
          <a:p>
            <a:pPr algn="l" defTabSz="914400">
              <a:lnSpc>
                <a:spcPct val="120000"/>
              </a:lnSpc>
              <a:defRPr sz="2000" b="0">
                <a:uFillTx/>
              </a:defRPr>
            </a:pPr>
            <a:r>
              <a:rPr i="1" dirty="0">
                <a:latin typeface="Garamond"/>
                <a:ea typeface="Garamond"/>
                <a:cs typeface="Garamond"/>
              </a:rPr>
              <a:t> 3)  test model</a:t>
            </a:r>
          </a:p>
          <a:p>
            <a:pPr algn="l" defTabSz="914400">
              <a:lnSpc>
                <a:spcPct val="120000"/>
              </a:lnSpc>
              <a:defRPr sz="2000" b="0">
                <a:uFillTx/>
              </a:defRPr>
            </a:pPr>
            <a:r>
              <a:rPr i="1" dirty="0">
                <a:latin typeface="Garamond"/>
                <a:ea typeface="Garamond"/>
                <a:cs typeface="Garamond"/>
              </a:rPr>
              <a:t> 4)  parameter tuning</a:t>
            </a:r>
          </a:p>
          <a:p>
            <a:pPr algn="l" defTabSz="914400">
              <a:lnSpc>
                <a:spcPct val="120000"/>
              </a:lnSpc>
              <a:defRPr sz="2000" b="0">
                <a:uFillTx/>
              </a:defRPr>
            </a:pPr>
            <a:r>
              <a:rPr i="1" dirty="0">
                <a:latin typeface="Garamond"/>
                <a:ea typeface="Garamond"/>
                <a:cs typeface="Garamond"/>
              </a:rPr>
              <a:t> 5)  choose best </a:t>
            </a:r>
            <a:r>
              <a:rPr i="1" dirty="0" smtClean="0">
                <a:latin typeface="Garamond"/>
                <a:ea typeface="Garamond"/>
                <a:cs typeface="Garamond"/>
              </a:rPr>
              <a:t>model</a:t>
            </a:r>
            <a:endParaRPr i="1" dirty="0">
              <a:latin typeface="Garamond"/>
              <a:ea typeface="Garamond"/>
              <a:cs typeface="Garamond"/>
            </a:endParaRPr>
          </a:p>
        </p:txBody>
      </p:sp>
      <p:pic>
        <p:nvPicPr>
          <p:cNvPr id="252" name="image10.png"/>
          <p:cNvPicPr>
            <a:picLocks noChangeAspect="1"/>
          </p:cNvPicPr>
          <p:nvPr/>
        </p:nvPicPr>
        <p:blipFill>
          <a:blip r:embed="rId2">
            <a:extLst/>
          </a:blip>
          <a:stretch>
            <a:fillRect/>
          </a:stretch>
        </p:blipFill>
        <p:spPr>
          <a:xfrm>
            <a:off x="5830357" y="2584937"/>
            <a:ext cx="1824568" cy="1263163"/>
          </a:xfrm>
          <a:prstGeom prst="rect">
            <a:avLst/>
          </a:prstGeom>
          <a:ln w="12700">
            <a:miter lim="400000"/>
          </a:ln>
        </p:spPr>
      </p:pic>
      <p:sp>
        <p:nvSpPr>
          <p:cNvPr id="253" name="Shape 253"/>
          <p:cNvSpPr/>
          <p:nvPr/>
        </p:nvSpPr>
        <p:spPr>
          <a:xfrm>
            <a:off x="6359525" y="2977606"/>
            <a:ext cx="914400" cy="370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defTabSz="914400">
              <a:defRPr sz="1800" b="0" i="1">
                <a:uFillTx/>
              </a:defRPr>
            </a:lvl1pPr>
          </a:lstStyle>
          <a:p>
            <a:pPr>
              <a:defRPr i="0">
                <a:latin typeface="+mn-lt"/>
                <a:ea typeface="+mn-ea"/>
                <a:cs typeface="+mn-cs"/>
                <a:sym typeface="Gill Sans"/>
              </a:defRPr>
            </a:pPr>
            <a:r>
              <a:rPr i="1" dirty="0">
                <a:latin typeface="Garamond"/>
                <a:ea typeface="Garamond"/>
                <a:cs typeface="Garamond"/>
                <a:sym typeface="Helvetica"/>
              </a:rPr>
              <a:t>model</a:t>
            </a:r>
          </a:p>
        </p:txBody>
      </p:sp>
      <p:sp>
        <p:nvSpPr>
          <p:cNvPr id="254" name="Shape 254"/>
          <p:cNvSpPr/>
          <p:nvPr/>
        </p:nvSpPr>
        <p:spPr>
          <a:xfrm>
            <a:off x="3762241" y="4762500"/>
            <a:ext cx="680776" cy="369332"/>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914400">
              <a:defRPr sz="1800" b="0" i="1">
                <a:uFillTx/>
              </a:defRPr>
            </a:lvl1pPr>
          </a:lstStyle>
          <a:p>
            <a:pPr>
              <a:defRPr i="0">
                <a:latin typeface="+mn-lt"/>
                <a:ea typeface="+mn-ea"/>
                <a:cs typeface="+mn-cs"/>
                <a:sym typeface="Gill Sans"/>
              </a:defRPr>
            </a:pPr>
            <a:r>
              <a:rPr i="1" dirty="0">
                <a:latin typeface="Garamond"/>
                <a:ea typeface="Garamond"/>
                <a:cs typeface="Garamond"/>
                <a:sym typeface="Helvetica"/>
              </a:rPr>
              <a:t>dataset</a:t>
            </a:r>
          </a:p>
        </p:txBody>
      </p:sp>
      <p:sp>
        <p:nvSpPr>
          <p:cNvPr id="255" name="Shape 255"/>
          <p:cNvSpPr/>
          <p:nvPr/>
        </p:nvSpPr>
        <p:spPr>
          <a:xfrm>
            <a:off x="5216524" y="2933700"/>
            <a:ext cx="685801" cy="228600"/>
          </a:xfrm>
          <a:prstGeom prst="line">
            <a:avLst/>
          </a:prstGeom>
          <a:ln w="12700">
            <a:solidFill>
              <a:srgbClr val="000000"/>
            </a:solidFill>
            <a:tailEnd type="triangle"/>
          </a:ln>
        </p:spPr>
        <p:txBody>
          <a:bodyPr lIns="45719" rIns="45719"/>
          <a:lstStyle/>
          <a:p>
            <a:pPr algn="l" defTabSz="457200">
              <a:defRPr sz="1200" b="0">
                <a:uFillTx/>
              </a:defRPr>
            </a:pPr>
            <a:endParaRPr dirty="0">
              <a:latin typeface="Garamond"/>
              <a:ea typeface="Garamond"/>
              <a:cs typeface="Garamond"/>
            </a:endParaRPr>
          </a:p>
        </p:txBody>
      </p:sp>
      <p:sp>
        <p:nvSpPr>
          <p:cNvPr id="256" name="Shape 256"/>
          <p:cNvSpPr/>
          <p:nvPr/>
        </p:nvSpPr>
        <p:spPr>
          <a:xfrm flipH="1">
            <a:off x="5216525" y="3515565"/>
            <a:ext cx="646579" cy="323290"/>
          </a:xfrm>
          <a:prstGeom prst="line">
            <a:avLst/>
          </a:prstGeom>
          <a:ln w="12700">
            <a:solidFill>
              <a:srgbClr val="000000"/>
            </a:solidFill>
            <a:tailEnd type="triangle"/>
          </a:ln>
        </p:spPr>
        <p:txBody>
          <a:bodyPr lIns="45719" rIns="45719"/>
          <a:lstStyle/>
          <a:p>
            <a:pPr algn="l" defTabSz="457200">
              <a:defRPr sz="1200" b="0">
                <a:uFillTx/>
              </a:defRPr>
            </a:pPr>
            <a:endParaRPr dirty="0">
              <a:latin typeface="Garamond"/>
              <a:ea typeface="Garamond"/>
              <a:cs typeface="Garamond"/>
            </a:endParaRPr>
          </a:p>
        </p:txBody>
      </p:sp>
      <p:pic>
        <p:nvPicPr>
          <p:cNvPr id="257" name="image12.png"/>
          <p:cNvPicPr>
            <a:picLocks noChangeAspect="1"/>
          </p:cNvPicPr>
          <p:nvPr/>
        </p:nvPicPr>
        <p:blipFill>
          <a:blip r:embed="rId3">
            <a:extLst/>
          </a:blip>
          <a:stretch>
            <a:fillRect/>
          </a:stretch>
        </p:blipFill>
        <p:spPr>
          <a:xfrm>
            <a:off x="3159124" y="1679544"/>
            <a:ext cx="1981201" cy="3159156"/>
          </a:xfrm>
          <a:prstGeom prst="rect">
            <a:avLst/>
          </a:prstGeom>
          <a:ln w="12700">
            <a:miter lim="400000"/>
          </a:ln>
        </p:spPr>
      </p:pic>
      <p:sp>
        <p:nvSpPr>
          <p:cNvPr id="258" name="Shape 258"/>
          <p:cNvSpPr/>
          <p:nvPr/>
        </p:nvSpPr>
        <p:spPr>
          <a:xfrm>
            <a:off x="3605138" y="2488168"/>
            <a:ext cx="998171" cy="369332"/>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914400">
              <a:defRPr sz="1800" b="0" i="1">
                <a:uFillTx/>
              </a:defRPr>
            </a:lvl1pPr>
          </a:lstStyle>
          <a:p>
            <a:pPr>
              <a:defRPr i="0">
                <a:latin typeface="+mn-lt"/>
                <a:ea typeface="+mn-ea"/>
                <a:cs typeface="+mn-cs"/>
                <a:sym typeface="Gill Sans"/>
              </a:defRPr>
            </a:pPr>
            <a:r>
              <a:rPr i="1" dirty="0">
                <a:latin typeface="Garamond"/>
                <a:ea typeface="Garamond"/>
                <a:cs typeface="Garamond"/>
                <a:sym typeface="Helvetica"/>
              </a:rPr>
              <a:t>training set</a:t>
            </a:r>
          </a:p>
        </p:txBody>
      </p:sp>
      <p:sp>
        <p:nvSpPr>
          <p:cNvPr id="259" name="Shape 259"/>
          <p:cNvSpPr/>
          <p:nvPr/>
        </p:nvSpPr>
        <p:spPr>
          <a:xfrm>
            <a:off x="3779501" y="4012167"/>
            <a:ext cx="649443" cy="369332"/>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914400">
              <a:defRPr sz="1800" b="0" i="1">
                <a:uFillTx/>
              </a:defRPr>
            </a:lvl1pPr>
          </a:lstStyle>
          <a:p>
            <a:pPr>
              <a:defRPr i="0">
                <a:latin typeface="+mn-lt"/>
                <a:ea typeface="+mn-ea"/>
                <a:cs typeface="+mn-cs"/>
                <a:sym typeface="Gill Sans"/>
              </a:defRPr>
            </a:pPr>
            <a:r>
              <a:rPr i="1" dirty="0">
                <a:latin typeface="Garamond"/>
                <a:ea typeface="Garamond"/>
                <a:cs typeface="Garamond"/>
                <a:sym typeface="Helvetica"/>
              </a:rPr>
              <a:t>test set</a:t>
            </a:r>
          </a:p>
        </p:txBody>
      </p:sp>
      <p:sp>
        <p:nvSpPr>
          <p:cNvPr id="260" name="Shape 260"/>
          <p:cNvSpPr>
            <a:spLocks noGrp="1"/>
          </p:cNvSpPr>
          <p:nvPr>
            <p:ph type="title"/>
          </p:nvPr>
        </p:nvSpPr>
        <p:spPr>
          <a:xfrm>
            <a:off x="468153" y="505195"/>
            <a:ext cx="7874121" cy="1016266"/>
          </a:xfrm>
          <a:prstGeom prst="rect">
            <a:avLst/>
          </a:prstGeom>
        </p:spPr>
        <p:txBody>
          <a:bodyPr lIns="50800" tIns="50800" rIns="50800" bIns="50800"/>
          <a:lstStyle>
            <a:lvl1pPr defTabSz="584200">
              <a:lnSpc>
                <a:spcPts val="2300"/>
              </a:lnSpc>
              <a:defRPr sz="2300" cap="none">
                <a:uFill>
                  <a:solidFill>
                    <a:srgbClr val="000000"/>
                  </a:solidFill>
                </a:uFill>
              </a:defRPr>
            </a:lvl1pPr>
          </a:lstStyle>
          <a:p>
            <a:r>
              <a:t>TEST SET APPROACH</a:t>
            </a:r>
          </a:p>
        </p:txBody>
      </p:sp>
      <p:sp>
        <p:nvSpPr>
          <p:cNvPr id="261" name="Shape 261"/>
          <p:cNvSpPr>
            <a:spLocks noGrp="1"/>
          </p:cNvSpPr>
          <p:nvPr>
            <p:ph type="sldNum" sz="quarter" idx="2"/>
          </p:nvPr>
        </p:nvSpPr>
        <p:spPr>
          <a:xfrm>
            <a:off x="8601075" y="526256"/>
            <a:ext cx="323752" cy="342901"/>
          </a:xfrm>
          <a:prstGeom prst="rect">
            <a:avLst/>
          </a:prstGeom>
          <a:extLst>
            <a:ext uri="{C572A759-6A51-4108-AA02-DFA0A04FC94B}">
              <ma14:wrappingTextBoxFlag xmlns:ma14="http://schemas.microsoft.com/office/mac/drawingml/2011/main" val="1"/>
            </a:ext>
          </a:extLst>
        </p:spPr>
        <p:txBody>
          <a:bodyPr wrap="square">
            <a:normAutofit lnSpcReduction="10000"/>
          </a:bodyPr>
          <a:lstStyle>
            <a:lvl1pPr algn="l" defTabSz="457200">
              <a:lnSpc>
                <a:spcPct val="100000"/>
              </a:lnSpc>
              <a:defRPr sz="2300">
                <a:latin typeface="Trebuchet MS"/>
                <a:ea typeface="Trebuchet MS"/>
                <a:cs typeface="Trebuchet MS"/>
                <a:sym typeface="Trebuchet MS"/>
              </a:defRPr>
            </a:lvl1pPr>
          </a:lstStyle>
          <a:p>
            <a:fld id="{86CB4B4D-7CA3-9044-876B-883B54F8677D}" type="slidenum">
              <a:rPr>
                <a:latin typeface="Garamond"/>
                <a:ea typeface="Garamond"/>
                <a:cs typeface="Garamond"/>
              </a:rPr>
              <a:t>14</a:t>
            </a:fld>
            <a:endParaRPr dirty="0">
              <a:latin typeface="Garamond"/>
              <a:ea typeface="Garamond"/>
              <a:cs typeface="Garamond"/>
            </a:endParaRPr>
          </a:p>
        </p:txBody>
      </p:sp>
    </p:spTree>
  </p:cSld>
  <p:clrMapOvr>
    <a:masterClrMapping/>
  </p:clrMapOvr>
  <p:transition xmlns:p14="http://schemas.microsoft.com/office/powerpoint/2010/main" spd="slow"/>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 name="Shape 263"/>
          <p:cNvSpPr/>
          <p:nvPr/>
        </p:nvSpPr>
        <p:spPr>
          <a:xfrm>
            <a:off x="263524" y="1028699"/>
            <a:ext cx="4606921" cy="2667397"/>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lgn="l" defTabSz="914400">
              <a:lnSpc>
                <a:spcPct val="120000"/>
              </a:lnSpc>
              <a:defRPr sz="2000" b="0">
                <a:uFillTx/>
              </a:defRPr>
            </a:pPr>
            <a:r>
              <a:rPr i="1" dirty="0">
                <a:latin typeface="Garamond"/>
                <a:ea typeface="Garamond"/>
                <a:cs typeface="Garamond"/>
              </a:rPr>
              <a:t>Q: How can we make a model that generalizes well?</a:t>
            </a:r>
          </a:p>
          <a:p>
            <a:pPr algn="l" defTabSz="914400">
              <a:lnSpc>
                <a:spcPct val="120000"/>
              </a:lnSpc>
              <a:defRPr sz="2000" b="0">
                <a:uFillTx/>
              </a:defRPr>
            </a:pPr>
            <a:r>
              <a:rPr i="1" dirty="0">
                <a:latin typeface="Garamond"/>
                <a:ea typeface="Garamond"/>
                <a:cs typeface="Garamond"/>
              </a:rPr>
              <a:t> 1)  split dataset</a:t>
            </a:r>
          </a:p>
          <a:p>
            <a:pPr algn="l" defTabSz="914400">
              <a:lnSpc>
                <a:spcPct val="120000"/>
              </a:lnSpc>
              <a:defRPr sz="2000" b="0">
                <a:uFillTx/>
              </a:defRPr>
            </a:pPr>
            <a:r>
              <a:rPr i="1" dirty="0">
                <a:latin typeface="Garamond"/>
                <a:ea typeface="Garamond"/>
                <a:cs typeface="Garamond"/>
              </a:rPr>
              <a:t> 2)  train model</a:t>
            </a:r>
          </a:p>
          <a:p>
            <a:pPr algn="l" defTabSz="914400">
              <a:lnSpc>
                <a:spcPct val="120000"/>
              </a:lnSpc>
              <a:defRPr sz="2000" b="0">
                <a:uFillTx/>
              </a:defRPr>
            </a:pPr>
            <a:r>
              <a:rPr i="1" dirty="0">
                <a:latin typeface="Garamond"/>
                <a:ea typeface="Garamond"/>
                <a:cs typeface="Garamond"/>
              </a:rPr>
              <a:t> 3)  test model</a:t>
            </a:r>
          </a:p>
          <a:p>
            <a:pPr algn="l" defTabSz="914400">
              <a:lnSpc>
                <a:spcPct val="120000"/>
              </a:lnSpc>
              <a:defRPr sz="2000" b="0">
                <a:uFillTx/>
              </a:defRPr>
            </a:pPr>
            <a:r>
              <a:rPr i="1" dirty="0">
                <a:latin typeface="Garamond"/>
                <a:ea typeface="Garamond"/>
                <a:cs typeface="Garamond"/>
              </a:rPr>
              <a:t> 4)  parameter tuning</a:t>
            </a:r>
          </a:p>
          <a:p>
            <a:pPr algn="l" defTabSz="914400">
              <a:lnSpc>
                <a:spcPct val="120000"/>
              </a:lnSpc>
              <a:defRPr sz="2000" b="0">
                <a:uFillTx/>
              </a:defRPr>
            </a:pPr>
            <a:r>
              <a:rPr i="1" dirty="0">
                <a:latin typeface="Garamond"/>
                <a:ea typeface="Garamond"/>
                <a:cs typeface="Garamond"/>
              </a:rPr>
              <a:t> 5)  choose best </a:t>
            </a:r>
            <a:r>
              <a:rPr i="1" dirty="0" smtClean="0">
                <a:latin typeface="Garamond"/>
                <a:ea typeface="Garamond"/>
                <a:cs typeface="Garamond"/>
              </a:rPr>
              <a:t>model</a:t>
            </a:r>
            <a:endParaRPr i="1" dirty="0">
              <a:latin typeface="Garamond"/>
              <a:ea typeface="Garamond"/>
              <a:cs typeface="Garamond"/>
            </a:endParaRPr>
          </a:p>
          <a:p>
            <a:pPr algn="l" defTabSz="914400">
              <a:lnSpc>
                <a:spcPct val="120000"/>
              </a:lnSpc>
              <a:defRPr sz="2000" b="0">
                <a:uFillTx/>
              </a:defRPr>
            </a:pPr>
            <a:r>
              <a:rPr i="1" dirty="0">
                <a:latin typeface="Garamond"/>
                <a:ea typeface="Garamond"/>
                <a:cs typeface="Garamond"/>
              </a:rPr>
              <a:t> 6)  train on </a:t>
            </a:r>
            <a:r>
              <a:rPr b="1" i="1" dirty="0">
                <a:latin typeface="Garamond"/>
                <a:ea typeface="Garamond"/>
                <a:cs typeface="Garamond"/>
              </a:rPr>
              <a:t>all</a:t>
            </a:r>
            <a:r>
              <a:rPr i="1" dirty="0">
                <a:latin typeface="Garamond"/>
                <a:ea typeface="Garamond"/>
                <a:cs typeface="Garamond"/>
              </a:rPr>
              <a:t> data</a:t>
            </a:r>
          </a:p>
        </p:txBody>
      </p:sp>
      <p:pic>
        <p:nvPicPr>
          <p:cNvPr id="264" name="image10.png"/>
          <p:cNvPicPr>
            <a:picLocks noChangeAspect="1"/>
          </p:cNvPicPr>
          <p:nvPr/>
        </p:nvPicPr>
        <p:blipFill>
          <a:blip r:embed="rId2">
            <a:extLst/>
          </a:blip>
          <a:stretch>
            <a:fillRect/>
          </a:stretch>
        </p:blipFill>
        <p:spPr>
          <a:xfrm>
            <a:off x="5830357" y="2584937"/>
            <a:ext cx="1824568" cy="1263163"/>
          </a:xfrm>
          <a:prstGeom prst="rect">
            <a:avLst/>
          </a:prstGeom>
          <a:ln w="12700">
            <a:miter lim="400000"/>
          </a:ln>
        </p:spPr>
      </p:pic>
      <p:sp>
        <p:nvSpPr>
          <p:cNvPr id="265" name="Shape 265"/>
          <p:cNvSpPr/>
          <p:nvPr/>
        </p:nvSpPr>
        <p:spPr>
          <a:xfrm>
            <a:off x="6359524" y="2977606"/>
            <a:ext cx="914400" cy="370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defTabSz="914400">
              <a:defRPr sz="1800" b="0" i="1">
                <a:uFillTx/>
              </a:defRPr>
            </a:lvl1pPr>
          </a:lstStyle>
          <a:p>
            <a:pPr>
              <a:defRPr i="0">
                <a:latin typeface="+mn-lt"/>
                <a:ea typeface="+mn-ea"/>
                <a:cs typeface="+mn-cs"/>
                <a:sym typeface="Gill Sans"/>
              </a:defRPr>
            </a:pPr>
            <a:r>
              <a:rPr i="1" dirty="0">
                <a:latin typeface="Garamond"/>
                <a:ea typeface="Garamond"/>
                <a:cs typeface="Garamond"/>
                <a:sym typeface="Helvetica"/>
              </a:rPr>
              <a:t>model</a:t>
            </a:r>
          </a:p>
        </p:txBody>
      </p:sp>
      <p:sp>
        <p:nvSpPr>
          <p:cNvPr id="266" name="Shape 266"/>
          <p:cNvSpPr/>
          <p:nvPr/>
        </p:nvSpPr>
        <p:spPr>
          <a:xfrm>
            <a:off x="3762241" y="4762500"/>
            <a:ext cx="680776" cy="369332"/>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914400">
              <a:defRPr sz="1800" b="0" i="1">
                <a:uFillTx/>
              </a:defRPr>
            </a:lvl1pPr>
          </a:lstStyle>
          <a:p>
            <a:pPr>
              <a:defRPr i="0">
                <a:latin typeface="+mn-lt"/>
                <a:ea typeface="+mn-ea"/>
                <a:cs typeface="+mn-cs"/>
                <a:sym typeface="Gill Sans"/>
              </a:defRPr>
            </a:pPr>
            <a:r>
              <a:rPr i="1" dirty="0">
                <a:latin typeface="Garamond"/>
                <a:ea typeface="Garamond"/>
                <a:cs typeface="Garamond"/>
                <a:sym typeface="Helvetica"/>
              </a:rPr>
              <a:t>dataset</a:t>
            </a:r>
          </a:p>
        </p:txBody>
      </p:sp>
      <p:sp>
        <p:nvSpPr>
          <p:cNvPr id="267" name="Shape 267"/>
          <p:cNvSpPr/>
          <p:nvPr/>
        </p:nvSpPr>
        <p:spPr>
          <a:xfrm>
            <a:off x="5216524" y="2933700"/>
            <a:ext cx="685801" cy="228600"/>
          </a:xfrm>
          <a:prstGeom prst="line">
            <a:avLst/>
          </a:prstGeom>
          <a:ln w="12700">
            <a:solidFill>
              <a:srgbClr val="000000"/>
            </a:solidFill>
            <a:tailEnd type="triangle"/>
          </a:ln>
        </p:spPr>
        <p:txBody>
          <a:bodyPr lIns="45719" rIns="45719"/>
          <a:lstStyle/>
          <a:p>
            <a:pPr algn="l" defTabSz="457200">
              <a:defRPr sz="1200" b="0">
                <a:uFillTx/>
              </a:defRPr>
            </a:pPr>
            <a:endParaRPr dirty="0">
              <a:latin typeface="Garamond"/>
              <a:ea typeface="Garamond"/>
              <a:cs typeface="Garamond"/>
            </a:endParaRPr>
          </a:p>
        </p:txBody>
      </p:sp>
      <p:sp>
        <p:nvSpPr>
          <p:cNvPr id="268" name="Shape 268"/>
          <p:cNvSpPr/>
          <p:nvPr/>
        </p:nvSpPr>
        <p:spPr>
          <a:xfrm flipH="1">
            <a:off x="5216525" y="3515565"/>
            <a:ext cx="646579" cy="323290"/>
          </a:xfrm>
          <a:prstGeom prst="line">
            <a:avLst/>
          </a:prstGeom>
          <a:ln w="12700">
            <a:solidFill>
              <a:srgbClr val="000000"/>
            </a:solidFill>
            <a:tailEnd type="triangle"/>
          </a:ln>
        </p:spPr>
        <p:txBody>
          <a:bodyPr lIns="45719" rIns="45719"/>
          <a:lstStyle/>
          <a:p>
            <a:pPr algn="l" defTabSz="457200">
              <a:defRPr sz="1200" b="0">
                <a:uFillTx/>
              </a:defRPr>
            </a:pPr>
            <a:endParaRPr dirty="0">
              <a:latin typeface="Garamond"/>
              <a:ea typeface="Garamond"/>
              <a:cs typeface="Garamond"/>
            </a:endParaRPr>
          </a:p>
        </p:txBody>
      </p:sp>
      <p:pic>
        <p:nvPicPr>
          <p:cNvPr id="269" name="image12.png"/>
          <p:cNvPicPr>
            <a:picLocks noChangeAspect="1"/>
          </p:cNvPicPr>
          <p:nvPr/>
        </p:nvPicPr>
        <p:blipFill>
          <a:blip r:embed="rId3">
            <a:extLst/>
          </a:blip>
          <a:stretch>
            <a:fillRect/>
          </a:stretch>
        </p:blipFill>
        <p:spPr>
          <a:xfrm>
            <a:off x="3159124" y="1679544"/>
            <a:ext cx="1981201" cy="3159156"/>
          </a:xfrm>
          <a:prstGeom prst="rect">
            <a:avLst/>
          </a:prstGeom>
          <a:ln w="12700">
            <a:miter lim="400000"/>
          </a:ln>
        </p:spPr>
      </p:pic>
      <p:sp>
        <p:nvSpPr>
          <p:cNvPr id="270" name="Shape 270"/>
          <p:cNvSpPr/>
          <p:nvPr/>
        </p:nvSpPr>
        <p:spPr>
          <a:xfrm>
            <a:off x="3605138" y="2488168"/>
            <a:ext cx="998171" cy="369332"/>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914400">
              <a:defRPr sz="1800" b="0" i="1">
                <a:uFillTx/>
              </a:defRPr>
            </a:lvl1pPr>
          </a:lstStyle>
          <a:p>
            <a:pPr>
              <a:defRPr i="0">
                <a:latin typeface="+mn-lt"/>
                <a:ea typeface="+mn-ea"/>
                <a:cs typeface="+mn-cs"/>
                <a:sym typeface="Gill Sans"/>
              </a:defRPr>
            </a:pPr>
            <a:r>
              <a:rPr i="1" dirty="0">
                <a:latin typeface="Garamond"/>
                <a:ea typeface="Garamond"/>
                <a:cs typeface="Garamond"/>
                <a:sym typeface="Helvetica"/>
              </a:rPr>
              <a:t>training set</a:t>
            </a:r>
          </a:p>
        </p:txBody>
      </p:sp>
      <p:sp>
        <p:nvSpPr>
          <p:cNvPr id="271" name="Shape 271"/>
          <p:cNvSpPr/>
          <p:nvPr/>
        </p:nvSpPr>
        <p:spPr>
          <a:xfrm>
            <a:off x="3779501" y="4012167"/>
            <a:ext cx="649443" cy="369332"/>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914400">
              <a:defRPr sz="1800" b="0" i="1">
                <a:uFillTx/>
              </a:defRPr>
            </a:lvl1pPr>
          </a:lstStyle>
          <a:p>
            <a:pPr>
              <a:defRPr i="0">
                <a:latin typeface="+mn-lt"/>
                <a:ea typeface="+mn-ea"/>
                <a:cs typeface="+mn-cs"/>
                <a:sym typeface="Gill Sans"/>
              </a:defRPr>
            </a:pPr>
            <a:r>
              <a:rPr i="1" dirty="0">
                <a:latin typeface="Garamond"/>
                <a:ea typeface="Garamond"/>
                <a:cs typeface="Garamond"/>
                <a:sym typeface="Helvetica"/>
              </a:rPr>
              <a:t>test set</a:t>
            </a:r>
          </a:p>
        </p:txBody>
      </p:sp>
      <p:sp>
        <p:nvSpPr>
          <p:cNvPr id="272" name="Shape 272"/>
          <p:cNvSpPr>
            <a:spLocks noGrp="1"/>
          </p:cNvSpPr>
          <p:nvPr>
            <p:ph type="title"/>
          </p:nvPr>
        </p:nvSpPr>
        <p:spPr>
          <a:xfrm>
            <a:off x="468153" y="505195"/>
            <a:ext cx="7874121" cy="1016266"/>
          </a:xfrm>
          <a:prstGeom prst="rect">
            <a:avLst/>
          </a:prstGeom>
        </p:spPr>
        <p:txBody>
          <a:bodyPr lIns="50800" tIns="50800" rIns="50800" bIns="50800"/>
          <a:lstStyle>
            <a:lvl1pPr defTabSz="584200">
              <a:lnSpc>
                <a:spcPts val="2300"/>
              </a:lnSpc>
              <a:defRPr sz="2300" cap="none">
                <a:uFill>
                  <a:solidFill>
                    <a:srgbClr val="000000"/>
                  </a:solidFill>
                </a:uFill>
              </a:defRPr>
            </a:lvl1pPr>
          </a:lstStyle>
          <a:p>
            <a:r>
              <a:t>TEST SET APPROACH</a:t>
            </a:r>
          </a:p>
        </p:txBody>
      </p:sp>
      <p:sp>
        <p:nvSpPr>
          <p:cNvPr id="273" name="Shape 273"/>
          <p:cNvSpPr>
            <a:spLocks noGrp="1"/>
          </p:cNvSpPr>
          <p:nvPr>
            <p:ph type="sldNum" sz="quarter" idx="2"/>
          </p:nvPr>
        </p:nvSpPr>
        <p:spPr>
          <a:xfrm>
            <a:off x="8601075" y="526256"/>
            <a:ext cx="323752" cy="342901"/>
          </a:xfrm>
          <a:prstGeom prst="rect">
            <a:avLst/>
          </a:prstGeom>
          <a:extLst>
            <a:ext uri="{C572A759-6A51-4108-AA02-DFA0A04FC94B}">
              <ma14:wrappingTextBoxFlag xmlns:ma14="http://schemas.microsoft.com/office/mac/drawingml/2011/main" val="1"/>
            </a:ext>
          </a:extLst>
        </p:spPr>
        <p:txBody>
          <a:bodyPr wrap="square">
            <a:normAutofit lnSpcReduction="10000"/>
          </a:bodyPr>
          <a:lstStyle>
            <a:lvl1pPr algn="l" defTabSz="457200">
              <a:lnSpc>
                <a:spcPct val="100000"/>
              </a:lnSpc>
              <a:defRPr sz="2300">
                <a:latin typeface="Trebuchet MS"/>
                <a:ea typeface="Trebuchet MS"/>
                <a:cs typeface="Trebuchet MS"/>
                <a:sym typeface="Trebuchet MS"/>
              </a:defRPr>
            </a:lvl1pPr>
          </a:lstStyle>
          <a:p>
            <a:fld id="{86CB4B4D-7CA3-9044-876B-883B54F8677D}" type="slidenum">
              <a:rPr>
                <a:latin typeface="Garamond"/>
                <a:ea typeface="Garamond"/>
                <a:cs typeface="Garamond"/>
              </a:rPr>
              <a:t>15</a:t>
            </a:fld>
            <a:endParaRPr dirty="0">
              <a:latin typeface="Garamond"/>
              <a:ea typeface="Garamond"/>
              <a:cs typeface="Garamond"/>
            </a:endParaRPr>
          </a:p>
        </p:txBody>
      </p:sp>
    </p:spTree>
  </p:cSld>
  <p:clrMapOvr>
    <a:masterClrMapping/>
  </p:clrMapOvr>
  <p:transition xmlns:p14="http://schemas.microsoft.com/office/powerpoint/2010/main" spd="slow"/>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 name="Shape 275"/>
          <p:cNvSpPr/>
          <p:nvPr/>
        </p:nvSpPr>
        <p:spPr>
          <a:xfrm>
            <a:off x="263524" y="1028699"/>
            <a:ext cx="4606921" cy="340606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lgn="l" defTabSz="914400">
              <a:lnSpc>
                <a:spcPct val="120000"/>
              </a:lnSpc>
              <a:defRPr sz="2000" b="0">
                <a:uFillTx/>
              </a:defRPr>
            </a:pPr>
            <a:r>
              <a:rPr i="1" dirty="0">
                <a:latin typeface="Garamond"/>
                <a:ea typeface="Garamond"/>
                <a:cs typeface="Garamond"/>
              </a:rPr>
              <a:t>Q: How can we make a model that generalizes well?</a:t>
            </a:r>
          </a:p>
          <a:p>
            <a:pPr algn="l" defTabSz="914400">
              <a:lnSpc>
                <a:spcPct val="120000"/>
              </a:lnSpc>
              <a:defRPr sz="2000" b="0">
                <a:uFillTx/>
              </a:defRPr>
            </a:pPr>
            <a:r>
              <a:rPr i="1" dirty="0">
                <a:latin typeface="Garamond"/>
                <a:ea typeface="Garamond"/>
                <a:cs typeface="Garamond"/>
              </a:rPr>
              <a:t> 1)  split dataset</a:t>
            </a:r>
          </a:p>
          <a:p>
            <a:pPr algn="l" defTabSz="914400">
              <a:lnSpc>
                <a:spcPct val="120000"/>
              </a:lnSpc>
              <a:defRPr sz="2000" b="0">
                <a:uFillTx/>
              </a:defRPr>
            </a:pPr>
            <a:r>
              <a:rPr i="1" dirty="0">
                <a:latin typeface="Garamond"/>
                <a:ea typeface="Garamond"/>
                <a:cs typeface="Garamond"/>
              </a:rPr>
              <a:t> 2)  train model</a:t>
            </a:r>
          </a:p>
          <a:p>
            <a:pPr algn="l" defTabSz="914400">
              <a:lnSpc>
                <a:spcPct val="120000"/>
              </a:lnSpc>
              <a:defRPr sz="2000" b="0">
                <a:uFillTx/>
              </a:defRPr>
            </a:pPr>
            <a:r>
              <a:rPr i="1" dirty="0">
                <a:latin typeface="Garamond"/>
                <a:ea typeface="Garamond"/>
                <a:cs typeface="Garamond"/>
              </a:rPr>
              <a:t> 3)  test model</a:t>
            </a:r>
          </a:p>
          <a:p>
            <a:pPr algn="l" defTabSz="914400">
              <a:lnSpc>
                <a:spcPct val="120000"/>
              </a:lnSpc>
              <a:defRPr sz="2000" b="0">
                <a:uFillTx/>
              </a:defRPr>
            </a:pPr>
            <a:r>
              <a:rPr i="1" dirty="0">
                <a:latin typeface="Garamond"/>
                <a:ea typeface="Garamond"/>
                <a:cs typeface="Garamond"/>
              </a:rPr>
              <a:t> 4)  parameter tuning</a:t>
            </a:r>
          </a:p>
          <a:p>
            <a:pPr algn="l" defTabSz="914400">
              <a:lnSpc>
                <a:spcPct val="120000"/>
              </a:lnSpc>
              <a:defRPr sz="2000" b="0">
                <a:uFillTx/>
              </a:defRPr>
            </a:pPr>
            <a:r>
              <a:rPr i="1" dirty="0">
                <a:latin typeface="Garamond"/>
                <a:ea typeface="Garamond"/>
                <a:cs typeface="Garamond"/>
              </a:rPr>
              <a:t> 5)  choose best model</a:t>
            </a:r>
          </a:p>
          <a:p>
            <a:pPr algn="l" defTabSz="914400">
              <a:lnSpc>
                <a:spcPct val="120000"/>
              </a:lnSpc>
              <a:defRPr sz="2000" b="0">
                <a:uFillTx/>
              </a:defRPr>
            </a:pPr>
            <a:r>
              <a:rPr i="1" dirty="0">
                <a:latin typeface="Garamond"/>
                <a:ea typeface="Garamond"/>
                <a:cs typeface="Garamond"/>
              </a:rPr>
              <a:t> 6)  train on </a:t>
            </a:r>
            <a:r>
              <a:rPr b="1" i="1" dirty="0">
                <a:latin typeface="Garamond"/>
                <a:ea typeface="Garamond"/>
                <a:cs typeface="Garamond"/>
              </a:rPr>
              <a:t>all</a:t>
            </a:r>
            <a:r>
              <a:rPr i="1" dirty="0">
                <a:latin typeface="Garamond"/>
                <a:ea typeface="Garamond"/>
                <a:cs typeface="Garamond"/>
              </a:rPr>
              <a:t> data</a:t>
            </a:r>
          </a:p>
          <a:p>
            <a:pPr algn="l" defTabSz="914400">
              <a:lnSpc>
                <a:spcPct val="120000"/>
              </a:lnSpc>
              <a:defRPr sz="2000" b="0">
                <a:uFillTx/>
              </a:defRPr>
            </a:pPr>
            <a:r>
              <a:rPr i="1" dirty="0">
                <a:latin typeface="Garamond"/>
                <a:ea typeface="Garamond"/>
                <a:cs typeface="Garamond"/>
              </a:rPr>
              <a:t> 7)  make predictions</a:t>
            </a:r>
          </a:p>
          <a:p>
            <a:pPr algn="l" defTabSz="914400">
              <a:lnSpc>
                <a:spcPct val="120000"/>
              </a:lnSpc>
              <a:defRPr sz="2000" b="0">
                <a:uFillTx/>
              </a:defRPr>
            </a:pPr>
            <a:r>
              <a:rPr i="1" dirty="0">
                <a:latin typeface="Garamond"/>
                <a:ea typeface="Garamond"/>
                <a:cs typeface="Garamond"/>
              </a:rPr>
              <a:t>      on new data</a:t>
            </a:r>
          </a:p>
        </p:txBody>
      </p:sp>
      <p:pic>
        <p:nvPicPr>
          <p:cNvPr id="276" name="image10.png"/>
          <p:cNvPicPr>
            <a:picLocks noChangeAspect="1"/>
          </p:cNvPicPr>
          <p:nvPr/>
        </p:nvPicPr>
        <p:blipFill>
          <a:blip r:embed="rId2">
            <a:extLst/>
          </a:blip>
          <a:stretch>
            <a:fillRect/>
          </a:stretch>
        </p:blipFill>
        <p:spPr>
          <a:xfrm>
            <a:off x="5830357" y="2584937"/>
            <a:ext cx="1824568" cy="1263163"/>
          </a:xfrm>
          <a:prstGeom prst="rect">
            <a:avLst/>
          </a:prstGeom>
          <a:ln w="12700">
            <a:miter lim="400000"/>
          </a:ln>
        </p:spPr>
      </p:pic>
      <p:sp>
        <p:nvSpPr>
          <p:cNvPr id="277" name="Shape 277"/>
          <p:cNvSpPr/>
          <p:nvPr/>
        </p:nvSpPr>
        <p:spPr>
          <a:xfrm>
            <a:off x="6359524" y="2977606"/>
            <a:ext cx="914401" cy="370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defTabSz="914400">
              <a:defRPr sz="1800" b="0" i="1">
                <a:uFillTx/>
              </a:defRPr>
            </a:lvl1pPr>
          </a:lstStyle>
          <a:p>
            <a:pPr>
              <a:defRPr i="0">
                <a:latin typeface="+mn-lt"/>
                <a:ea typeface="+mn-ea"/>
                <a:cs typeface="+mn-cs"/>
                <a:sym typeface="Gill Sans"/>
              </a:defRPr>
            </a:pPr>
            <a:r>
              <a:rPr i="1" dirty="0">
                <a:latin typeface="Garamond"/>
                <a:ea typeface="Garamond"/>
                <a:cs typeface="Garamond"/>
                <a:sym typeface="Helvetica"/>
              </a:rPr>
              <a:t>model</a:t>
            </a:r>
          </a:p>
        </p:txBody>
      </p:sp>
      <p:sp>
        <p:nvSpPr>
          <p:cNvPr id="278" name="Shape 278"/>
          <p:cNvSpPr/>
          <p:nvPr/>
        </p:nvSpPr>
        <p:spPr>
          <a:xfrm>
            <a:off x="3762241" y="4762500"/>
            <a:ext cx="680776" cy="369332"/>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914400">
              <a:defRPr sz="1800" b="0" i="1">
                <a:uFillTx/>
              </a:defRPr>
            </a:lvl1pPr>
          </a:lstStyle>
          <a:p>
            <a:pPr>
              <a:defRPr i="0">
                <a:latin typeface="+mn-lt"/>
                <a:ea typeface="+mn-ea"/>
                <a:cs typeface="+mn-cs"/>
                <a:sym typeface="Gill Sans"/>
              </a:defRPr>
            </a:pPr>
            <a:r>
              <a:rPr i="1" dirty="0">
                <a:latin typeface="Garamond"/>
                <a:ea typeface="Garamond"/>
                <a:cs typeface="Garamond"/>
                <a:sym typeface="Helvetica"/>
              </a:rPr>
              <a:t>dataset</a:t>
            </a:r>
          </a:p>
        </p:txBody>
      </p:sp>
      <p:sp>
        <p:nvSpPr>
          <p:cNvPr id="279" name="Shape 279"/>
          <p:cNvSpPr/>
          <p:nvPr/>
        </p:nvSpPr>
        <p:spPr>
          <a:xfrm>
            <a:off x="5216524" y="2933700"/>
            <a:ext cx="685801" cy="228600"/>
          </a:xfrm>
          <a:prstGeom prst="line">
            <a:avLst/>
          </a:prstGeom>
          <a:ln w="12700">
            <a:solidFill>
              <a:srgbClr val="000000"/>
            </a:solidFill>
            <a:tailEnd type="triangle"/>
          </a:ln>
        </p:spPr>
        <p:txBody>
          <a:bodyPr lIns="45719" rIns="45719"/>
          <a:lstStyle/>
          <a:p>
            <a:pPr algn="l" defTabSz="457200">
              <a:defRPr sz="1200" b="0">
                <a:uFillTx/>
              </a:defRPr>
            </a:pPr>
            <a:endParaRPr dirty="0">
              <a:latin typeface="Garamond"/>
              <a:ea typeface="Garamond"/>
              <a:cs typeface="Garamond"/>
            </a:endParaRPr>
          </a:p>
        </p:txBody>
      </p:sp>
      <p:sp>
        <p:nvSpPr>
          <p:cNvPr id="280" name="Shape 280"/>
          <p:cNvSpPr/>
          <p:nvPr/>
        </p:nvSpPr>
        <p:spPr>
          <a:xfrm flipH="1">
            <a:off x="5216525" y="3515565"/>
            <a:ext cx="646579" cy="323290"/>
          </a:xfrm>
          <a:prstGeom prst="line">
            <a:avLst/>
          </a:prstGeom>
          <a:ln w="12700">
            <a:solidFill>
              <a:srgbClr val="000000"/>
            </a:solidFill>
            <a:tailEnd type="triangle"/>
          </a:ln>
        </p:spPr>
        <p:txBody>
          <a:bodyPr lIns="45719" rIns="45719"/>
          <a:lstStyle/>
          <a:p>
            <a:pPr algn="l" defTabSz="457200">
              <a:defRPr sz="1200" b="0">
                <a:uFillTx/>
              </a:defRPr>
            </a:pPr>
            <a:endParaRPr dirty="0">
              <a:latin typeface="Garamond"/>
              <a:ea typeface="Garamond"/>
              <a:cs typeface="Garamond"/>
            </a:endParaRPr>
          </a:p>
        </p:txBody>
      </p:sp>
      <p:pic>
        <p:nvPicPr>
          <p:cNvPr id="281" name="image12.png"/>
          <p:cNvPicPr>
            <a:picLocks noChangeAspect="1"/>
          </p:cNvPicPr>
          <p:nvPr/>
        </p:nvPicPr>
        <p:blipFill>
          <a:blip r:embed="rId3">
            <a:extLst/>
          </a:blip>
          <a:stretch>
            <a:fillRect/>
          </a:stretch>
        </p:blipFill>
        <p:spPr>
          <a:xfrm>
            <a:off x="3159124" y="1679544"/>
            <a:ext cx="1981201" cy="3159156"/>
          </a:xfrm>
          <a:prstGeom prst="rect">
            <a:avLst/>
          </a:prstGeom>
          <a:ln w="12700">
            <a:miter lim="400000"/>
          </a:ln>
        </p:spPr>
      </p:pic>
      <p:sp>
        <p:nvSpPr>
          <p:cNvPr id="282" name="Shape 282"/>
          <p:cNvSpPr/>
          <p:nvPr/>
        </p:nvSpPr>
        <p:spPr>
          <a:xfrm>
            <a:off x="3779501" y="4012167"/>
            <a:ext cx="649443" cy="369332"/>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914400">
              <a:defRPr sz="1800" b="0" i="1">
                <a:uFillTx/>
              </a:defRPr>
            </a:lvl1pPr>
          </a:lstStyle>
          <a:p>
            <a:pPr>
              <a:defRPr i="0">
                <a:latin typeface="+mn-lt"/>
                <a:ea typeface="+mn-ea"/>
                <a:cs typeface="+mn-cs"/>
                <a:sym typeface="Gill Sans"/>
              </a:defRPr>
            </a:pPr>
            <a:r>
              <a:rPr i="1" dirty="0">
                <a:latin typeface="Garamond"/>
                <a:ea typeface="Garamond"/>
                <a:cs typeface="Garamond"/>
                <a:sym typeface="Helvetica"/>
              </a:rPr>
              <a:t>test set</a:t>
            </a:r>
          </a:p>
        </p:txBody>
      </p:sp>
      <p:sp>
        <p:nvSpPr>
          <p:cNvPr id="283" name="Shape 283"/>
          <p:cNvSpPr/>
          <p:nvPr/>
        </p:nvSpPr>
        <p:spPr>
          <a:xfrm>
            <a:off x="3605138" y="2488168"/>
            <a:ext cx="998171" cy="369332"/>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914400">
              <a:defRPr sz="1800" b="0" i="1">
                <a:uFillTx/>
              </a:defRPr>
            </a:lvl1pPr>
          </a:lstStyle>
          <a:p>
            <a:pPr>
              <a:defRPr i="0">
                <a:latin typeface="+mn-lt"/>
                <a:ea typeface="+mn-ea"/>
                <a:cs typeface="+mn-cs"/>
                <a:sym typeface="Gill Sans"/>
              </a:defRPr>
            </a:pPr>
            <a:r>
              <a:rPr i="1" dirty="0">
                <a:latin typeface="Garamond"/>
                <a:ea typeface="Garamond"/>
                <a:cs typeface="Garamond"/>
                <a:sym typeface="Helvetica"/>
              </a:rPr>
              <a:t>training set</a:t>
            </a:r>
          </a:p>
        </p:txBody>
      </p:sp>
      <p:sp>
        <p:nvSpPr>
          <p:cNvPr id="284" name="Shape 284"/>
          <p:cNvSpPr/>
          <p:nvPr/>
        </p:nvSpPr>
        <p:spPr>
          <a:xfrm>
            <a:off x="6816809" y="3736852"/>
            <a:ext cx="152401" cy="263965"/>
          </a:xfrm>
          <a:prstGeom prst="line">
            <a:avLst/>
          </a:prstGeom>
          <a:ln w="12700">
            <a:solidFill>
              <a:srgbClr val="000000"/>
            </a:solidFill>
            <a:tailEnd type="triangle"/>
          </a:ln>
        </p:spPr>
        <p:txBody>
          <a:bodyPr lIns="45719" rIns="45719"/>
          <a:lstStyle/>
          <a:p>
            <a:pPr algn="l" defTabSz="457200">
              <a:defRPr sz="1200" b="0">
                <a:uFillTx/>
              </a:defRPr>
            </a:pPr>
            <a:endParaRPr dirty="0">
              <a:latin typeface="Garamond"/>
              <a:ea typeface="Garamond"/>
              <a:cs typeface="Garamond"/>
            </a:endParaRPr>
          </a:p>
        </p:txBody>
      </p:sp>
      <p:pic>
        <p:nvPicPr>
          <p:cNvPr id="285" name="image13.png"/>
          <p:cNvPicPr>
            <a:picLocks noChangeAspect="1"/>
          </p:cNvPicPr>
          <p:nvPr/>
        </p:nvPicPr>
        <p:blipFill>
          <a:blip r:embed="rId4">
            <a:extLst/>
          </a:blip>
          <a:stretch>
            <a:fillRect/>
          </a:stretch>
        </p:blipFill>
        <p:spPr>
          <a:xfrm>
            <a:off x="6773861" y="4076700"/>
            <a:ext cx="1643064" cy="1040331"/>
          </a:xfrm>
          <a:prstGeom prst="rect">
            <a:avLst/>
          </a:prstGeom>
          <a:ln w="12700">
            <a:miter lim="400000"/>
          </a:ln>
        </p:spPr>
      </p:pic>
      <p:sp>
        <p:nvSpPr>
          <p:cNvPr id="286" name="Shape 286"/>
          <p:cNvSpPr/>
          <p:nvPr/>
        </p:nvSpPr>
        <p:spPr>
          <a:xfrm>
            <a:off x="7151660" y="4393167"/>
            <a:ext cx="834740" cy="369332"/>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914400">
              <a:defRPr sz="1800" b="0" i="1">
                <a:uFillTx/>
              </a:defRPr>
            </a:lvl1pPr>
          </a:lstStyle>
          <a:p>
            <a:pPr>
              <a:defRPr i="0">
                <a:latin typeface="+mn-lt"/>
                <a:ea typeface="+mn-ea"/>
                <a:cs typeface="+mn-cs"/>
                <a:sym typeface="Gill Sans"/>
              </a:defRPr>
            </a:pPr>
            <a:r>
              <a:rPr i="1" dirty="0">
                <a:latin typeface="Garamond"/>
                <a:ea typeface="Garamond"/>
                <a:cs typeface="Garamond"/>
                <a:sym typeface="Helvetica"/>
              </a:rPr>
              <a:t>new data</a:t>
            </a:r>
          </a:p>
        </p:txBody>
      </p:sp>
      <p:sp>
        <p:nvSpPr>
          <p:cNvPr id="287" name="Shape 287"/>
          <p:cNvSpPr>
            <a:spLocks noGrp="1"/>
          </p:cNvSpPr>
          <p:nvPr>
            <p:ph type="title"/>
          </p:nvPr>
        </p:nvSpPr>
        <p:spPr>
          <a:xfrm>
            <a:off x="468153" y="505195"/>
            <a:ext cx="7874121" cy="1016266"/>
          </a:xfrm>
          <a:prstGeom prst="rect">
            <a:avLst/>
          </a:prstGeom>
        </p:spPr>
        <p:txBody>
          <a:bodyPr lIns="50800" tIns="50800" rIns="50800" bIns="50800"/>
          <a:lstStyle>
            <a:lvl1pPr defTabSz="584200">
              <a:lnSpc>
                <a:spcPts val="2300"/>
              </a:lnSpc>
              <a:defRPr sz="2300" cap="none">
                <a:uFill>
                  <a:solidFill>
                    <a:srgbClr val="000000"/>
                  </a:solidFill>
                </a:uFill>
              </a:defRPr>
            </a:lvl1pPr>
          </a:lstStyle>
          <a:p>
            <a:r>
              <a:t>TEST SET APPROACH</a:t>
            </a:r>
          </a:p>
        </p:txBody>
      </p:sp>
      <p:sp>
        <p:nvSpPr>
          <p:cNvPr id="288" name="Shape 288"/>
          <p:cNvSpPr>
            <a:spLocks noGrp="1"/>
          </p:cNvSpPr>
          <p:nvPr>
            <p:ph type="sldNum" sz="quarter" idx="2"/>
          </p:nvPr>
        </p:nvSpPr>
        <p:spPr>
          <a:xfrm>
            <a:off x="8601075" y="526256"/>
            <a:ext cx="323752" cy="342901"/>
          </a:xfrm>
          <a:prstGeom prst="rect">
            <a:avLst/>
          </a:prstGeom>
          <a:extLst>
            <a:ext uri="{C572A759-6A51-4108-AA02-DFA0A04FC94B}">
              <ma14:wrappingTextBoxFlag xmlns:ma14="http://schemas.microsoft.com/office/mac/drawingml/2011/main" val="1"/>
            </a:ext>
          </a:extLst>
        </p:spPr>
        <p:txBody>
          <a:bodyPr wrap="square">
            <a:normAutofit lnSpcReduction="10000"/>
          </a:bodyPr>
          <a:lstStyle>
            <a:lvl1pPr algn="l" defTabSz="457200">
              <a:lnSpc>
                <a:spcPct val="100000"/>
              </a:lnSpc>
              <a:defRPr sz="2300">
                <a:latin typeface="Trebuchet MS"/>
                <a:ea typeface="Trebuchet MS"/>
                <a:cs typeface="Trebuchet MS"/>
                <a:sym typeface="Trebuchet MS"/>
              </a:defRPr>
            </a:lvl1pPr>
          </a:lstStyle>
          <a:p>
            <a:fld id="{86CB4B4D-7CA3-9044-876B-883B54F8677D}" type="slidenum">
              <a:rPr>
                <a:latin typeface="Garamond"/>
                <a:ea typeface="Garamond"/>
                <a:cs typeface="Garamond"/>
              </a:rPr>
              <a:t>16</a:t>
            </a:fld>
            <a:endParaRPr dirty="0">
              <a:latin typeface="Garamond"/>
              <a:ea typeface="Garamond"/>
              <a:cs typeface="Garamond"/>
            </a:endParaRPr>
          </a:p>
        </p:txBody>
      </p:sp>
    </p:spTree>
  </p:cSld>
  <p:clrMapOvr>
    <a:masterClrMapping/>
  </p:clrMapOvr>
  <p:transition xmlns:p14="http://schemas.microsoft.com/office/powerpoint/2010/main" spd="slow"/>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 name="Shape 290"/>
          <p:cNvSpPr/>
          <p:nvPr/>
        </p:nvSpPr>
        <p:spPr>
          <a:xfrm>
            <a:off x="263524" y="1028699"/>
            <a:ext cx="4606921" cy="340606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lgn="l" defTabSz="914400">
              <a:lnSpc>
                <a:spcPct val="120000"/>
              </a:lnSpc>
              <a:defRPr sz="2000" b="0">
                <a:uFillTx/>
              </a:defRPr>
            </a:pPr>
            <a:r>
              <a:rPr i="1" dirty="0">
                <a:latin typeface="Garamond"/>
                <a:ea typeface="Garamond"/>
                <a:cs typeface="Garamond"/>
              </a:rPr>
              <a:t>Q: How can we make a model that generalizes well?</a:t>
            </a:r>
          </a:p>
          <a:p>
            <a:pPr algn="l" defTabSz="914400">
              <a:lnSpc>
                <a:spcPct val="120000"/>
              </a:lnSpc>
              <a:defRPr sz="2000" b="0">
                <a:uFillTx/>
              </a:defRPr>
            </a:pPr>
            <a:r>
              <a:rPr i="1" dirty="0">
                <a:latin typeface="Garamond"/>
                <a:ea typeface="Garamond"/>
                <a:cs typeface="Garamond"/>
              </a:rPr>
              <a:t> 1)  split dataset</a:t>
            </a:r>
          </a:p>
          <a:p>
            <a:pPr algn="l" defTabSz="914400">
              <a:lnSpc>
                <a:spcPct val="120000"/>
              </a:lnSpc>
              <a:defRPr sz="2000" b="0">
                <a:uFillTx/>
              </a:defRPr>
            </a:pPr>
            <a:r>
              <a:rPr i="1" dirty="0">
                <a:latin typeface="Garamond"/>
                <a:ea typeface="Garamond"/>
                <a:cs typeface="Garamond"/>
              </a:rPr>
              <a:t> 2)  train model</a:t>
            </a:r>
          </a:p>
          <a:p>
            <a:pPr algn="l" defTabSz="914400">
              <a:lnSpc>
                <a:spcPct val="120000"/>
              </a:lnSpc>
              <a:defRPr sz="2000" b="0">
                <a:uFillTx/>
              </a:defRPr>
            </a:pPr>
            <a:r>
              <a:rPr i="1" dirty="0">
                <a:latin typeface="Garamond"/>
                <a:ea typeface="Garamond"/>
                <a:cs typeface="Garamond"/>
              </a:rPr>
              <a:t> 3)  test model</a:t>
            </a:r>
          </a:p>
          <a:p>
            <a:pPr algn="l" defTabSz="914400">
              <a:lnSpc>
                <a:spcPct val="120000"/>
              </a:lnSpc>
              <a:defRPr sz="2000" b="0">
                <a:uFillTx/>
              </a:defRPr>
            </a:pPr>
            <a:r>
              <a:rPr i="1" dirty="0">
                <a:latin typeface="Garamond"/>
                <a:ea typeface="Garamond"/>
                <a:cs typeface="Garamond"/>
              </a:rPr>
              <a:t> 4)  parameter tuning</a:t>
            </a:r>
          </a:p>
          <a:p>
            <a:pPr algn="l" defTabSz="914400">
              <a:lnSpc>
                <a:spcPct val="120000"/>
              </a:lnSpc>
              <a:defRPr sz="2000" b="0">
                <a:uFillTx/>
              </a:defRPr>
            </a:pPr>
            <a:r>
              <a:rPr i="1" dirty="0">
                <a:latin typeface="Garamond"/>
                <a:ea typeface="Garamond"/>
                <a:cs typeface="Garamond"/>
              </a:rPr>
              <a:t> 5)  choose best model</a:t>
            </a:r>
          </a:p>
          <a:p>
            <a:pPr algn="l" defTabSz="914400">
              <a:lnSpc>
                <a:spcPct val="120000"/>
              </a:lnSpc>
              <a:defRPr sz="2000" b="0">
                <a:uFillTx/>
              </a:defRPr>
            </a:pPr>
            <a:r>
              <a:rPr i="1" dirty="0">
                <a:latin typeface="Garamond"/>
                <a:ea typeface="Garamond"/>
                <a:cs typeface="Garamond"/>
              </a:rPr>
              <a:t> 6)  train on </a:t>
            </a:r>
            <a:r>
              <a:rPr b="1" i="1" dirty="0">
                <a:latin typeface="Garamond"/>
                <a:ea typeface="Garamond"/>
                <a:cs typeface="Garamond"/>
              </a:rPr>
              <a:t>all</a:t>
            </a:r>
            <a:r>
              <a:rPr i="1" dirty="0">
                <a:latin typeface="Garamond"/>
                <a:ea typeface="Garamond"/>
                <a:cs typeface="Garamond"/>
              </a:rPr>
              <a:t> data</a:t>
            </a:r>
          </a:p>
          <a:p>
            <a:pPr algn="l" defTabSz="914400">
              <a:lnSpc>
                <a:spcPct val="120000"/>
              </a:lnSpc>
              <a:defRPr sz="2000" b="0">
                <a:uFillTx/>
              </a:defRPr>
            </a:pPr>
            <a:r>
              <a:rPr i="1" dirty="0">
                <a:latin typeface="Garamond"/>
                <a:ea typeface="Garamond"/>
                <a:cs typeface="Garamond"/>
              </a:rPr>
              <a:t> 7)  make predictions</a:t>
            </a:r>
          </a:p>
          <a:p>
            <a:pPr algn="l" defTabSz="914400">
              <a:lnSpc>
                <a:spcPct val="120000"/>
              </a:lnSpc>
              <a:defRPr sz="2000" b="0">
                <a:uFillTx/>
              </a:defRPr>
            </a:pPr>
            <a:r>
              <a:rPr i="1" dirty="0">
                <a:latin typeface="Garamond"/>
                <a:ea typeface="Garamond"/>
                <a:cs typeface="Garamond"/>
              </a:rPr>
              <a:t>      on new data</a:t>
            </a:r>
          </a:p>
        </p:txBody>
      </p:sp>
      <p:pic>
        <p:nvPicPr>
          <p:cNvPr id="291" name="image10.png"/>
          <p:cNvPicPr>
            <a:picLocks noChangeAspect="1"/>
          </p:cNvPicPr>
          <p:nvPr/>
        </p:nvPicPr>
        <p:blipFill>
          <a:blip r:embed="rId2">
            <a:extLst/>
          </a:blip>
          <a:stretch>
            <a:fillRect/>
          </a:stretch>
        </p:blipFill>
        <p:spPr>
          <a:xfrm>
            <a:off x="5830357" y="2584937"/>
            <a:ext cx="1824568" cy="1263163"/>
          </a:xfrm>
          <a:prstGeom prst="rect">
            <a:avLst/>
          </a:prstGeom>
          <a:ln w="12700">
            <a:miter lim="400000"/>
          </a:ln>
        </p:spPr>
      </p:pic>
      <p:sp>
        <p:nvSpPr>
          <p:cNvPr id="292" name="Shape 292"/>
          <p:cNvSpPr/>
          <p:nvPr/>
        </p:nvSpPr>
        <p:spPr>
          <a:xfrm>
            <a:off x="6359524" y="2977606"/>
            <a:ext cx="914400" cy="370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defTabSz="914400">
              <a:defRPr sz="1800" b="0" i="1">
                <a:uFillTx/>
              </a:defRPr>
            </a:lvl1pPr>
          </a:lstStyle>
          <a:p>
            <a:pPr>
              <a:defRPr i="0">
                <a:latin typeface="+mn-lt"/>
                <a:ea typeface="+mn-ea"/>
                <a:cs typeface="+mn-cs"/>
                <a:sym typeface="Gill Sans"/>
              </a:defRPr>
            </a:pPr>
            <a:r>
              <a:rPr i="1" dirty="0">
                <a:latin typeface="Garamond"/>
                <a:ea typeface="Garamond"/>
                <a:cs typeface="Garamond"/>
                <a:sym typeface="Helvetica"/>
              </a:rPr>
              <a:t>model</a:t>
            </a:r>
          </a:p>
        </p:txBody>
      </p:sp>
      <p:sp>
        <p:nvSpPr>
          <p:cNvPr id="293" name="Shape 293"/>
          <p:cNvSpPr/>
          <p:nvPr/>
        </p:nvSpPr>
        <p:spPr>
          <a:xfrm>
            <a:off x="3762241" y="4762500"/>
            <a:ext cx="680776" cy="369332"/>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914400">
              <a:defRPr sz="1800" b="0" i="1">
                <a:uFillTx/>
              </a:defRPr>
            </a:lvl1pPr>
          </a:lstStyle>
          <a:p>
            <a:pPr>
              <a:defRPr i="0">
                <a:latin typeface="+mn-lt"/>
                <a:ea typeface="+mn-ea"/>
                <a:cs typeface="+mn-cs"/>
                <a:sym typeface="Gill Sans"/>
              </a:defRPr>
            </a:pPr>
            <a:r>
              <a:rPr i="1" dirty="0">
                <a:latin typeface="Garamond"/>
                <a:ea typeface="Garamond"/>
                <a:cs typeface="Garamond"/>
                <a:sym typeface="Helvetica"/>
              </a:rPr>
              <a:t>dataset</a:t>
            </a:r>
          </a:p>
        </p:txBody>
      </p:sp>
      <p:sp>
        <p:nvSpPr>
          <p:cNvPr id="294" name="Shape 294"/>
          <p:cNvSpPr/>
          <p:nvPr/>
        </p:nvSpPr>
        <p:spPr>
          <a:xfrm>
            <a:off x="5216524" y="2933700"/>
            <a:ext cx="685801" cy="228600"/>
          </a:xfrm>
          <a:prstGeom prst="line">
            <a:avLst/>
          </a:prstGeom>
          <a:ln w="12700">
            <a:solidFill>
              <a:srgbClr val="000000"/>
            </a:solidFill>
            <a:tailEnd type="triangle"/>
          </a:ln>
        </p:spPr>
        <p:txBody>
          <a:bodyPr lIns="45719" rIns="45719"/>
          <a:lstStyle/>
          <a:p>
            <a:pPr algn="l" defTabSz="457200">
              <a:defRPr sz="1200" b="0">
                <a:uFillTx/>
              </a:defRPr>
            </a:pPr>
            <a:endParaRPr dirty="0">
              <a:latin typeface="Garamond"/>
              <a:ea typeface="Garamond"/>
              <a:cs typeface="Garamond"/>
            </a:endParaRPr>
          </a:p>
        </p:txBody>
      </p:sp>
      <p:sp>
        <p:nvSpPr>
          <p:cNvPr id="295" name="Shape 295"/>
          <p:cNvSpPr/>
          <p:nvPr/>
        </p:nvSpPr>
        <p:spPr>
          <a:xfrm flipH="1">
            <a:off x="5216525" y="3515565"/>
            <a:ext cx="646579" cy="323290"/>
          </a:xfrm>
          <a:prstGeom prst="line">
            <a:avLst/>
          </a:prstGeom>
          <a:ln w="12700">
            <a:solidFill>
              <a:srgbClr val="000000"/>
            </a:solidFill>
            <a:tailEnd type="triangle"/>
          </a:ln>
        </p:spPr>
        <p:txBody>
          <a:bodyPr lIns="45719" rIns="45719"/>
          <a:lstStyle/>
          <a:p>
            <a:pPr algn="l" defTabSz="457200">
              <a:defRPr sz="1200" b="0">
                <a:uFillTx/>
              </a:defRPr>
            </a:pPr>
            <a:endParaRPr dirty="0">
              <a:latin typeface="Garamond"/>
              <a:ea typeface="Garamond"/>
              <a:cs typeface="Garamond"/>
            </a:endParaRPr>
          </a:p>
        </p:txBody>
      </p:sp>
      <p:pic>
        <p:nvPicPr>
          <p:cNvPr id="296" name="image12.png"/>
          <p:cNvPicPr>
            <a:picLocks noChangeAspect="1"/>
          </p:cNvPicPr>
          <p:nvPr/>
        </p:nvPicPr>
        <p:blipFill>
          <a:blip r:embed="rId3">
            <a:extLst/>
          </a:blip>
          <a:stretch>
            <a:fillRect/>
          </a:stretch>
        </p:blipFill>
        <p:spPr>
          <a:xfrm>
            <a:off x="3159124" y="1679544"/>
            <a:ext cx="1981201" cy="3159156"/>
          </a:xfrm>
          <a:prstGeom prst="rect">
            <a:avLst/>
          </a:prstGeom>
          <a:ln w="12700">
            <a:miter lim="400000"/>
          </a:ln>
        </p:spPr>
      </p:pic>
      <p:sp>
        <p:nvSpPr>
          <p:cNvPr id="297" name="Shape 297"/>
          <p:cNvSpPr/>
          <p:nvPr/>
        </p:nvSpPr>
        <p:spPr>
          <a:xfrm>
            <a:off x="3779501" y="4012167"/>
            <a:ext cx="649443" cy="369332"/>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914400">
              <a:defRPr sz="1800" b="0" i="1">
                <a:uFillTx/>
              </a:defRPr>
            </a:lvl1pPr>
          </a:lstStyle>
          <a:p>
            <a:pPr>
              <a:defRPr i="0">
                <a:latin typeface="+mn-lt"/>
                <a:ea typeface="+mn-ea"/>
                <a:cs typeface="+mn-cs"/>
                <a:sym typeface="Gill Sans"/>
              </a:defRPr>
            </a:pPr>
            <a:r>
              <a:rPr i="1" dirty="0">
                <a:latin typeface="Garamond"/>
                <a:ea typeface="Garamond"/>
                <a:cs typeface="Garamond"/>
                <a:sym typeface="Helvetica"/>
              </a:rPr>
              <a:t>test set</a:t>
            </a:r>
          </a:p>
        </p:txBody>
      </p:sp>
      <p:sp>
        <p:nvSpPr>
          <p:cNvPr id="298" name="Shape 298"/>
          <p:cNvSpPr/>
          <p:nvPr/>
        </p:nvSpPr>
        <p:spPr>
          <a:xfrm>
            <a:off x="3605138" y="2488168"/>
            <a:ext cx="998171" cy="369332"/>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914400">
              <a:defRPr sz="1800" b="0" i="1">
                <a:uFillTx/>
              </a:defRPr>
            </a:lvl1pPr>
          </a:lstStyle>
          <a:p>
            <a:pPr>
              <a:defRPr i="0">
                <a:latin typeface="+mn-lt"/>
                <a:ea typeface="+mn-ea"/>
                <a:cs typeface="+mn-cs"/>
                <a:sym typeface="Gill Sans"/>
              </a:defRPr>
            </a:pPr>
            <a:r>
              <a:rPr i="1" dirty="0">
                <a:latin typeface="Garamond"/>
                <a:ea typeface="Garamond"/>
                <a:cs typeface="Garamond"/>
                <a:sym typeface="Helvetica"/>
              </a:rPr>
              <a:t>training set</a:t>
            </a:r>
          </a:p>
        </p:txBody>
      </p:sp>
      <p:sp>
        <p:nvSpPr>
          <p:cNvPr id="299" name="Shape 299"/>
          <p:cNvSpPr/>
          <p:nvPr/>
        </p:nvSpPr>
        <p:spPr>
          <a:xfrm>
            <a:off x="6816809" y="3736852"/>
            <a:ext cx="152401" cy="263965"/>
          </a:xfrm>
          <a:prstGeom prst="line">
            <a:avLst/>
          </a:prstGeom>
          <a:ln w="12700">
            <a:solidFill>
              <a:srgbClr val="000000"/>
            </a:solidFill>
            <a:tailEnd type="triangle"/>
          </a:ln>
        </p:spPr>
        <p:txBody>
          <a:bodyPr lIns="45719" rIns="45719"/>
          <a:lstStyle/>
          <a:p>
            <a:pPr algn="l" defTabSz="457200">
              <a:defRPr sz="1200" b="0">
                <a:uFillTx/>
              </a:defRPr>
            </a:pPr>
            <a:endParaRPr dirty="0">
              <a:latin typeface="Garamond"/>
              <a:ea typeface="Garamond"/>
              <a:cs typeface="Garamond"/>
            </a:endParaRPr>
          </a:p>
        </p:txBody>
      </p:sp>
      <p:pic>
        <p:nvPicPr>
          <p:cNvPr id="300" name="image13.png"/>
          <p:cNvPicPr>
            <a:picLocks noChangeAspect="1"/>
          </p:cNvPicPr>
          <p:nvPr/>
        </p:nvPicPr>
        <p:blipFill>
          <a:blip r:embed="rId4">
            <a:extLst/>
          </a:blip>
          <a:stretch>
            <a:fillRect/>
          </a:stretch>
        </p:blipFill>
        <p:spPr>
          <a:xfrm>
            <a:off x="6773861" y="4076700"/>
            <a:ext cx="1643064" cy="1040331"/>
          </a:xfrm>
          <a:prstGeom prst="rect">
            <a:avLst/>
          </a:prstGeom>
          <a:ln w="12700">
            <a:miter lim="400000"/>
          </a:ln>
        </p:spPr>
      </p:pic>
      <p:sp>
        <p:nvSpPr>
          <p:cNvPr id="301" name="Shape 301"/>
          <p:cNvSpPr/>
          <p:nvPr/>
        </p:nvSpPr>
        <p:spPr>
          <a:xfrm>
            <a:off x="7151660" y="4393167"/>
            <a:ext cx="834740" cy="369332"/>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914400">
              <a:defRPr sz="1800" b="0" i="1">
                <a:uFillTx/>
              </a:defRPr>
            </a:lvl1pPr>
          </a:lstStyle>
          <a:p>
            <a:pPr>
              <a:defRPr i="0">
                <a:latin typeface="+mn-lt"/>
                <a:ea typeface="+mn-ea"/>
                <a:cs typeface="+mn-cs"/>
                <a:sym typeface="Gill Sans"/>
              </a:defRPr>
            </a:pPr>
            <a:r>
              <a:rPr i="1" dirty="0">
                <a:latin typeface="Garamond"/>
                <a:ea typeface="Garamond"/>
                <a:cs typeface="Garamond"/>
                <a:sym typeface="Helvetica"/>
              </a:rPr>
              <a:t>new data</a:t>
            </a:r>
          </a:p>
        </p:txBody>
      </p:sp>
      <p:grpSp>
        <p:nvGrpSpPr>
          <p:cNvPr id="305" name="Group 305"/>
          <p:cNvGrpSpPr/>
          <p:nvPr/>
        </p:nvGrpSpPr>
        <p:grpSpPr>
          <a:xfrm>
            <a:off x="7654924" y="2019300"/>
            <a:ext cx="1463676" cy="1752982"/>
            <a:chOff x="0" y="0"/>
            <a:chExt cx="1463675" cy="1752981"/>
          </a:xfrm>
        </p:grpSpPr>
        <p:pic>
          <p:nvPicPr>
            <p:cNvPr id="302" name="image6.png"/>
            <p:cNvPicPr>
              <a:picLocks noChangeAspect="1"/>
            </p:cNvPicPr>
            <p:nvPr/>
          </p:nvPicPr>
          <p:blipFill>
            <a:blip r:embed="rId5">
              <a:extLst/>
            </a:blip>
            <a:stretch>
              <a:fillRect/>
            </a:stretch>
          </p:blipFill>
          <p:spPr>
            <a:xfrm>
              <a:off x="0" y="0"/>
              <a:ext cx="1463675" cy="1752981"/>
            </a:xfrm>
            <a:prstGeom prst="rect">
              <a:avLst/>
            </a:prstGeom>
            <a:ln w="12700" cap="flat">
              <a:noFill/>
              <a:miter lim="400000"/>
            </a:ln>
            <a:effectLst/>
          </p:spPr>
        </p:pic>
        <p:sp>
          <p:nvSpPr>
            <p:cNvPr id="303" name="Shape 303"/>
            <p:cNvSpPr/>
            <p:nvPr/>
          </p:nvSpPr>
          <p:spPr>
            <a:xfrm>
              <a:off x="118923" y="109775"/>
              <a:ext cx="1207532" cy="14619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l" defTabSz="914400">
                <a:lnSpc>
                  <a:spcPct val="75000"/>
                </a:lnSpc>
                <a:defRPr sz="1200">
                  <a:uFillTx/>
                </a:defRPr>
              </a:lvl1pPr>
            </a:lstStyle>
            <a:p>
              <a:pPr>
                <a:defRPr b="0">
                  <a:latin typeface="+mn-lt"/>
                  <a:ea typeface="+mn-ea"/>
                  <a:cs typeface="+mn-cs"/>
                  <a:sym typeface="Gill Sans"/>
                </a:defRPr>
              </a:pPr>
              <a:r>
                <a:rPr b="1" dirty="0">
                  <a:latin typeface="Garamond"/>
                  <a:ea typeface="Garamond"/>
                  <a:cs typeface="Garamond"/>
                  <a:sym typeface="Helvetica"/>
                </a:rPr>
                <a:t>NOTE</a:t>
              </a:r>
            </a:p>
          </p:txBody>
        </p:sp>
        <p:sp>
          <p:nvSpPr>
            <p:cNvPr id="304" name="Shape 304"/>
            <p:cNvSpPr/>
            <p:nvPr/>
          </p:nvSpPr>
          <p:spPr>
            <a:xfrm>
              <a:off x="118923" y="301883"/>
              <a:ext cx="1207532" cy="125564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algn="l" defTabSz="914400">
                <a:lnSpc>
                  <a:spcPts val="1100"/>
                </a:lnSpc>
                <a:defRPr sz="4200" b="0">
                  <a:uFillTx/>
                  <a:latin typeface="+mn-lt"/>
                  <a:ea typeface="+mn-ea"/>
                  <a:cs typeface="+mn-cs"/>
                  <a:sym typeface="Gill Sans"/>
                </a:defRPr>
              </a:pPr>
              <a:r>
                <a:rPr sz="900" dirty="0">
                  <a:latin typeface="Garamond"/>
                  <a:ea typeface="Garamond"/>
                  <a:cs typeface="Garamond"/>
                  <a:sym typeface="News706 BT"/>
                </a:rPr>
                <a:t>This new data is called </a:t>
              </a:r>
              <a:r>
                <a:rPr sz="900" i="1" dirty="0">
                  <a:latin typeface="Garamond"/>
                  <a:ea typeface="Garamond"/>
                  <a:cs typeface="Garamond"/>
                  <a:sym typeface="News706 BT"/>
                </a:rPr>
                <a:t>out of sample </a:t>
              </a:r>
              <a:r>
                <a:rPr sz="900" dirty="0">
                  <a:latin typeface="Garamond"/>
                  <a:ea typeface="Garamond"/>
                  <a:cs typeface="Garamond"/>
                  <a:sym typeface="News706 BT"/>
                </a:rPr>
                <a:t>data. We don’t know the labels for these OOS records!</a:t>
              </a:r>
            </a:p>
            <a:p>
              <a:pPr algn="l" defTabSz="914400">
                <a:lnSpc>
                  <a:spcPts val="1100"/>
                </a:lnSpc>
                <a:defRPr sz="900" b="0">
                  <a:uFillTx/>
                  <a:latin typeface="+mn-lt"/>
                  <a:ea typeface="+mn-ea"/>
                  <a:cs typeface="+mn-cs"/>
                  <a:sym typeface="Gill Sans"/>
                </a:defRPr>
              </a:pPr>
              <a:endParaRPr sz="900" dirty="0">
                <a:latin typeface="Garamond"/>
                <a:ea typeface="Garamond"/>
                <a:cs typeface="Garamond"/>
                <a:sym typeface="News706 BT"/>
              </a:endParaRPr>
            </a:p>
            <a:p>
              <a:pPr algn="l" defTabSz="914400">
                <a:lnSpc>
                  <a:spcPts val="1100"/>
                </a:lnSpc>
                <a:defRPr sz="900" b="0">
                  <a:uFillTx/>
                  <a:latin typeface="+mn-lt"/>
                  <a:ea typeface="+mn-ea"/>
                  <a:cs typeface="+mn-cs"/>
                  <a:sym typeface="Gill Sans"/>
                </a:defRPr>
              </a:pPr>
              <a:r>
                <a:rPr dirty="0">
                  <a:latin typeface="Garamond"/>
                  <a:ea typeface="Garamond"/>
                  <a:cs typeface="Garamond"/>
                  <a:sym typeface="News706 BT"/>
                </a:rPr>
                <a:t>We want to estimate OOS prediction error so we know what to expect from our model.</a:t>
              </a:r>
            </a:p>
          </p:txBody>
        </p:sp>
      </p:grpSp>
      <p:sp>
        <p:nvSpPr>
          <p:cNvPr id="306" name="Shape 306"/>
          <p:cNvSpPr>
            <a:spLocks noGrp="1"/>
          </p:cNvSpPr>
          <p:nvPr>
            <p:ph type="title"/>
          </p:nvPr>
        </p:nvSpPr>
        <p:spPr>
          <a:xfrm>
            <a:off x="468153" y="505195"/>
            <a:ext cx="7874121" cy="1016266"/>
          </a:xfrm>
          <a:prstGeom prst="rect">
            <a:avLst/>
          </a:prstGeom>
        </p:spPr>
        <p:txBody>
          <a:bodyPr lIns="50800" tIns="50800" rIns="50800" bIns="50800"/>
          <a:lstStyle>
            <a:lvl1pPr defTabSz="584200">
              <a:lnSpc>
                <a:spcPts val="2300"/>
              </a:lnSpc>
              <a:defRPr sz="2300" cap="none">
                <a:uFill>
                  <a:solidFill>
                    <a:srgbClr val="000000"/>
                  </a:solidFill>
                </a:uFill>
              </a:defRPr>
            </a:lvl1pPr>
          </a:lstStyle>
          <a:p>
            <a:r>
              <a:t>TEST SET APPROACH</a:t>
            </a:r>
          </a:p>
        </p:txBody>
      </p:sp>
      <p:sp>
        <p:nvSpPr>
          <p:cNvPr id="307" name="Shape 307"/>
          <p:cNvSpPr>
            <a:spLocks noGrp="1"/>
          </p:cNvSpPr>
          <p:nvPr>
            <p:ph type="sldNum" sz="quarter" idx="2"/>
          </p:nvPr>
        </p:nvSpPr>
        <p:spPr>
          <a:xfrm>
            <a:off x="8601075" y="526256"/>
            <a:ext cx="323752" cy="342901"/>
          </a:xfrm>
          <a:prstGeom prst="rect">
            <a:avLst/>
          </a:prstGeom>
          <a:extLst>
            <a:ext uri="{C572A759-6A51-4108-AA02-DFA0A04FC94B}">
              <ma14:wrappingTextBoxFlag xmlns:ma14="http://schemas.microsoft.com/office/mac/drawingml/2011/main" val="1"/>
            </a:ext>
          </a:extLst>
        </p:spPr>
        <p:txBody>
          <a:bodyPr wrap="square">
            <a:normAutofit lnSpcReduction="10000"/>
          </a:bodyPr>
          <a:lstStyle>
            <a:lvl1pPr algn="l" defTabSz="457200">
              <a:lnSpc>
                <a:spcPct val="100000"/>
              </a:lnSpc>
              <a:defRPr sz="2300">
                <a:latin typeface="Trebuchet MS"/>
                <a:ea typeface="Trebuchet MS"/>
                <a:cs typeface="Trebuchet MS"/>
                <a:sym typeface="Trebuchet MS"/>
              </a:defRPr>
            </a:lvl1pPr>
          </a:lstStyle>
          <a:p>
            <a:fld id="{86CB4B4D-7CA3-9044-876B-883B54F8677D}" type="slidenum">
              <a:rPr>
                <a:latin typeface="Garamond"/>
                <a:ea typeface="Garamond"/>
                <a:cs typeface="Garamond"/>
              </a:rPr>
              <a:t>17</a:t>
            </a:fld>
            <a:endParaRPr dirty="0">
              <a:latin typeface="Garamond"/>
              <a:ea typeface="Garamond"/>
              <a:cs typeface="Garamond"/>
            </a:endParaRPr>
          </a:p>
        </p:txBody>
      </p:sp>
    </p:spTree>
  </p:cSld>
  <p:clrMapOvr>
    <a:masterClrMapping/>
  </p:clrMapOvr>
  <p:transition xmlns:p14="http://schemas.microsoft.com/office/powerpoint/2010/main" spd="slow"/>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 name="Shape 290"/>
          <p:cNvSpPr/>
          <p:nvPr/>
        </p:nvSpPr>
        <p:spPr>
          <a:xfrm>
            <a:off x="263524" y="1028699"/>
            <a:ext cx="92331" cy="451406"/>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lgn="l" defTabSz="914400">
              <a:lnSpc>
                <a:spcPct val="120000"/>
              </a:lnSpc>
              <a:defRPr sz="2000" b="0">
                <a:uFillTx/>
              </a:defRPr>
            </a:pPr>
            <a:endParaRPr i="1" dirty="0">
              <a:latin typeface="Garamond"/>
              <a:ea typeface="Garamond"/>
              <a:cs typeface="Garamond"/>
            </a:endParaRPr>
          </a:p>
        </p:txBody>
      </p:sp>
      <p:sp>
        <p:nvSpPr>
          <p:cNvPr id="306" name="Shape 306"/>
          <p:cNvSpPr>
            <a:spLocks noGrp="1"/>
          </p:cNvSpPr>
          <p:nvPr>
            <p:ph type="title"/>
          </p:nvPr>
        </p:nvSpPr>
        <p:spPr>
          <a:xfrm>
            <a:off x="468153" y="505195"/>
            <a:ext cx="7874121" cy="523504"/>
          </a:xfrm>
          <a:prstGeom prst="rect">
            <a:avLst/>
          </a:prstGeom>
        </p:spPr>
        <p:txBody>
          <a:bodyPr lIns="50800" tIns="50800" rIns="50800" bIns="50800"/>
          <a:lstStyle>
            <a:lvl1pPr defTabSz="584200">
              <a:lnSpc>
                <a:spcPts val="2300"/>
              </a:lnSpc>
              <a:defRPr sz="2300" cap="none">
                <a:uFill>
                  <a:solidFill>
                    <a:srgbClr val="000000"/>
                  </a:solidFill>
                </a:uFill>
              </a:defRPr>
            </a:lvl1pPr>
          </a:lstStyle>
          <a:p>
            <a:r>
              <a:rPr lang="en-AU" dirty="0" smtClean="0"/>
              <a:t>CODING IT</a:t>
            </a:r>
            <a:r>
              <a:rPr lang="en-AU" dirty="0" smtClean="0"/>
              <a:t>… (FOR A CLASSIFIER)</a:t>
            </a:r>
            <a:endParaRPr dirty="0"/>
          </a:p>
        </p:txBody>
      </p:sp>
      <p:sp>
        <p:nvSpPr>
          <p:cNvPr id="307" name="Shape 307"/>
          <p:cNvSpPr>
            <a:spLocks noGrp="1"/>
          </p:cNvSpPr>
          <p:nvPr>
            <p:ph type="sldNum" sz="quarter" idx="2"/>
          </p:nvPr>
        </p:nvSpPr>
        <p:spPr>
          <a:xfrm>
            <a:off x="8601075" y="526256"/>
            <a:ext cx="323752" cy="342901"/>
          </a:xfrm>
          <a:prstGeom prst="rect">
            <a:avLst/>
          </a:prstGeom>
          <a:extLst>
            <a:ext uri="{C572A759-6A51-4108-AA02-DFA0A04FC94B}">
              <ma14:wrappingTextBoxFlag xmlns:ma14="http://schemas.microsoft.com/office/mac/drawingml/2011/main" val="1"/>
            </a:ext>
          </a:extLst>
        </p:spPr>
        <p:txBody>
          <a:bodyPr wrap="square">
            <a:normAutofit lnSpcReduction="10000"/>
          </a:bodyPr>
          <a:lstStyle>
            <a:lvl1pPr algn="l" defTabSz="457200">
              <a:lnSpc>
                <a:spcPct val="100000"/>
              </a:lnSpc>
              <a:defRPr sz="2300">
                <a:latin typeface="Trebuchet MS"/>
                <a:ea typeface="Trebuchet MS"/>
                <a:cs typeface="Trebuchet MS"/>
                <a:sym typeface="Trebuchet MS"/>
              </a:defRPr>
            </a:lvl1pPr>
          </a:lstStyle>
          <a:p>
            <a:fld id="{86CB4B4D-7CA3-9044-876B-883B54F8677D}" type="slidenum">
              <a:rPr>
                <a:latin typeface="Garamond"/>
                <a:ea typeface="Garamond"/>
                <a:cs typeface="Garamond"/>
              </a:rPr>
              <a:t>18</a:t>
            </a:fld>
            <a:endParaRPr dirty="0">
              <a:latin typeface="Garamond"/>
              <a:ea typeface="Garamond"/>
              <a:cs typeface="Garamond"/>
            </a:endParaRPr>
          </a:p>
        </p:txBody>
      </p:sp>
      <p:sp>
        <p:nvSpPr>
          <p:cNvPr id="2" name="TextBox 1"/>
          <p:cNvSpPr txBox="1"/>
          <p:nvPr/>
        </p:nvSpPr>
        <p:spPr>
          <a:xfrm>
            <a:off x="468153" y="1061201"/>
            <a:ext cx="8357336" cy="287258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smtClean="0">
                <a:ln>
                  <a:noFill/>
                </a:ln>
                <a:solidFill>
                  <a:srgbClr val="000000"/>
                </a:solidFill>
                <a:effectLst/>
                <a:uFill>
                  <a:solidFill>
                    <a:srgbClr val="000000"/>
                  </a:solidFill>
                </a:uFill>
                <a:latin typeface="Courier New"/>
                <a:ea typeface="Garamond"/>
                <a:cs typeface="Courier New"/>
                <a:sym typeface="Helvetica"/>
              </a:rPr>
              <a:t>X = DF[[“Column1”,”Column2”…]]</a:t>
            </a:r>
          </a:p>
          <a:p>
            <a:pPr algn="l"/>
            <a:r>
              <a:rPr lang="en-US" sz="1800" b="0" dirty="0" smtClean="0">
                <a:latin typeface="Courier New"/>
                <a:ea typeface="Garamond"/>
                <a:cs typeface="Courier New"/>
              </a:rPr>
              <a:t>Y = DF[[“</a:t>
            </a:r>
            <a:r>
              <a:rPr lang="en-US" sz="1800" b="0" dirty="0">
                <a:latin typeface="Courier New"/>
                <a:ea typeface="Garamond"/>
                <a:cs typeface="Courier New"/>
              </a:rPr>
              <a:t>Other column”]]</a:t>
            </a:r>
            <a:br>
              <a:rPr lang="en-US" sz="1800" b="0" dirty="0">
                <a:latin typeface="Courier New"/>
                <a:ea typeface="Garamond"/>
                <a:cs typeface="Courier New"/>
              </a:rPr>
            </a:br>
            <a:r>
              <a:rPr lang="en-US" sz="1800" b="0" dirty="0" smtClean="0">
                <a:latin typeface="Courier New"/>
                <a:ea typeface="Garamond"/>
                <a:cs typeface="Courier New"/>
              </a:rPr>
              <a:t>from </a:t>
            </a:r>
            <a:r>
              <a:rPr lang="en-US" sz="1800" b="0" dirty="0" err="1" smtClean="0">
                <a:latin typeface="Courier New"/>
                <a:ea typeface="Garamond"/>
                <a:cs typeface="Courier New"/>
              </a:rPr>
              <a:t>sklearn.cross_validation</a:t>
            </a:r>
            <a:r>
              <a:rPr lang="en-US" sz="1800" b="0" dirty="0" smtClean="0">
                <a:latin typeface="Courier New"/>
                <a:ea typeface="Garamond"/>
                <a:cs typeface="Courier New"/>
              </a:rPr>
              <a:t> import </a:t>
            </a:r>
            <a:r>
              <a:rPr lang="en-US" sz="1800" dirty="0" err="1" smtClean="0">
                <a:latin typeface="Courier New"/>
                <a:ea typeface="Garamond"/>
                <a:cs typeface="Courier New"/>
              </a:rPr>
              <a:t>train_test_split</a:t>
            </a:r>
            <a:endParaRPr lang="en-US" sz="1800" dirty="0" smtClean="0">
              <a:latin typeface="Courier New"/>
              <a:ea typeface="Garamond"/>
              <a:cs typeface="Courier New"/>
            </a:endParaRPr>
          </a:p>
          <a:p>
            <a:pPr algn="l"/>
            <a:r>
              <a:rPr lang="en-US" sz="1800" b="0" dirty="0">
                <a:latin typeface="Courier New"/>
                <a:ea typeface="Garamond"/>
                <a:cs typeface="Courier New"/>
              </a:rPr>
              <a:t>i</a:t>
            </a:r>
            <a:r>
              <a:rPr lang="en-US" sz="1800" b="0" dirty="0" smtClean="0">
                <a:latin typeface="Courier New"/>
                <a:ea typeface="Garamond"/>
                <a:cs typeface="Courier New"/>
              </a:rPr>
              <a:t>mport </a:t>
            </a:r>
            <a:r>
              <a:rPr lang="en-US" sz="1800" b="0" dirty="0" err="1" smtClean="0">
                <a:latin typeface="Courier New"/>
                <a:ea typeface="Garamond"/>
                <a:cs typeface="Courier New"/>
              </a:rPr>
              <a:t>sklearn.metrics</a:t>
            </a:r>
            <a:endParaRPr lang="en-US" sz="1800" b="0" dirty="0" smtClean="0">
              <a:latin typeface="Courier New"/>
              <a:ea typeface="Garamond"/>
              <a:cs typeface="Courier New"/>
            </a:endParaRPr>
          </a:p>
          <a:p>
            <a:pPr algn="l"/>
            <a:r>
              <a:rPr lang="en-US" sz="1800" b="0" dirty="0" smtClean="0">
                <a:latin typeface="Courier New"/>
                <a:ea typeface="Garamond"/>
                <a:cs typeface="Courier New"/>
              </a:rPr>
              <a:t>(</a:t>
            </a:r>
            <a:r>
              <a:rPr lang="en-US" sz="1800" b="0" dirty="0" err="1" smtClean="0">
                <a:latin typeface="Courier New"/>
                <a:ea typeface="Garamond"/>
                <a:cs typeface="Courier New"/>
              </a:rPr>
              <a:t>X_train</a:t>
            </a:r>
            <a:r>
              <a:rPr lang="en-US" sz="1800" b="0" dirty="0" smtClean="0">
                <a:latin typeface="Courier New"/>
                <a:ea typeface="Garamond"/>
                <a:cs typeface="Courier New"/>
              </a:rPr>
              <a:t>, </a:t>
            </a:r>
            <a:r>
              <a:rPr lang="en-US" sz="1800" b="0" dirty="0" err="1" smtClean="0">
                <a:latin typeface="Courier New"/>
                <a:ea typeface="Garamond"/>
                <a:cs typeface="Courier New"/>
              </a:rPr>
              <a:t>X_test</a:t>
            </a:r>
            <a:r>
              <a:rPr lang="en-US" sz="1800" b="0" dirty="0" smtClean="0">
                <a:latin typeface="Courier New"/>
                <a:ea typeface="Garamond"/>
                <a:cs typeface="Courier New"/>
              </a:rPr>
              <a:t>, </a:t>
            </a:r>
            <a:r>
              <a:rPr lang="en-US" sz="1800" b="0" dirty="0" err="1" smtClean="0">
                <a:latin typeface="Courier New"/>
                <a:ea typeface="Garamond"/>
                <a:cs typeface="Courier New"/>
              </a:rPr>
              <a:t>y_train</a:t>
            </a:r>
            <a:r>
              <a:rPr lang="en-US" sz="1800" b="0" dirty="0" smtClean="0">
                <a:latin typeface="Courier New"/>
                <a:ea typeface="Garamond"/>
                <a:cs typeface="Courier New"/>
              </a:rPr>
              <a:t>, </a:t>
            </a:r>
            <a:r>
              <a:rPr lang="en-US" sz="1800" b="0" dirty="0" err="1" smtClean="0">
                <a:latin typeface="Courier New"/>
                <a:ea typeface="Garamond"/>
                <a:cs typeface="Courier New"/>
              </a:rPr>
              <a:t>y_test</a:t>
            </a:r>
            <a:r>
              <a:rPr lang="en-US" sz="1800" b="0" dirty="0" smtClean="0">
                <a:latin typeface="Courier New"/>
                <a:ea typeface="Garamond"/>
                <a:cs typeface="Courier New"/>
              </a:rPr>
              <a:t>) = </a:t>
            </a:r>
            <a:r>
              <a:rPr lang="en-US" sz="1800" dirty="0" err="1" smtClean="0">
                <a:latin typeface="Courier New"/>
                <a:ea typeface="Garamond"/>
                <a:cs typeface="Courier New"/>
              </a:rPr>
              <a:t>train_test_split</a:t>
            </a:r>
            <a:r>
              <a:rPr lang="en-US" sz="1800" b="0" dirty="0" smtClean="0">
                <a:latin typeface="Courier New"/>
                <a:ea typeface="Garamond"/>
                <a:cs typeface="Courier New"/>
              </a:rPr>
              <a:t>(X, y,</a:t>
            </a:r>
          </a:p>
          <a:p>
            <a:pPr algn="l"/>
            <a:r>
              <a:rPr lang="en-US" sz="1800" b="0" dirty="0" smtClean="0">
                <a:latin typeface="Courier New"/>
                <a:ea typeface="Garamond"/>
                <a:cs typeface="Courier New"/>
              </a:rPr>
              <a:t>                                              </a:t>
            </a:r>
            <a:r>
              <a:rPr lang="en-US" sz="1800" b="0" dirty="0" err="1" smtClean="0">
                <a:latin typeface="Courier New"/>
                <a:ea typeface="Garamond"/>
                <a:cs typeface="Courier New"/>
              </a:rPr>
              <a:t>test_size</a:t>
            </a:r>
            <a:r>
              <a:rPr lang="en-US" sz="1800" b="0" dirty="0" smtClean="0">
                <a:latin typeface="Courier New"/>
                <a:ea typeface="Garamond"/>
                <a:cs typeface="Courier New"/>
              </a:rPr>
              <a:t>=0.1)</a:t>
            </a:r>
          </a:p>
          <a:p>
            <a:pPr algn="l"/>
            <a:r>
              <a:rPr kumimoji="0" lang="en-US" sz="1800" b="0" i="0" u="none" strike="noStrike" cap="none" spc="0" normalizeH="0" baseline="0" dirty="0" err="1" smtClean="0">
                <a:ln>
                  <a:noFill/>
                </a:ln>
                <a:solidFill>
                  <a:srgbClr val="000000"/>
                </a:solidFill>
                <a:effectLst/>
                <a:uFill>
                  <a:solidFill>
                    <a:srgbClr val="000000"/>
                  </a:solidFill>
                </a:uFill>
                <a:latin typeface="Courier New"/>
                <a:ea typeface="Garamond"/>
                <a:cs typeface="Courier New"/>
                <a:sym typeface="Helvetica"/>
              </a:rPr>
              <a:t>Predictor.fit</a:t>
            </a:r>
            <a:r>
              <a:rPr kumimoji="0" lang="en-US" sz="1800" b="0" i="0" u="none" strike="noStrike" cap="none" spc="0" normalizeH="0" baseline="0" dirty="0" smtClean="0">
                <a:ln>
                  <a:noFill/>
                </a:ln>
                <a:solidFill>
                  <a:srgbClr val="000000"/>
                </a:solidFill>
                <a:effectLst/>
                <a:uFill>
                  <a:solidFill>
                    <a:srgbClr val="000000"/>
                  </a:solidFill>
                </a:uFill>
                <a:latin typeface="Courier New"/>
                <a:ea typeface="Garamond"/>
                <a:cs typeface="Courier New"/>
                <a:sym typeface="Helvetica"/>
              </a:rPr>
              <a:t>(</a:t>
            </a:r>
            <a:r>
              <a:rPr kumimoji="0" lang="en-US" sz="1800" b="0" i="0" u="none" strike="noStrike" cap="none" spc="0" normalizeH="0" baseline="0" dirty="0" err="1" smtClean="0">
                <a:ln>
                  <a:noFill/>
                </a:ln>
                <a:solidFill>
                  <a:srgbClr val="000000"/>
                </a:solidFill>
                <a:effectLst/>
                <a:uFill>
                  <a:solidFill>
                    <a:srgbClr val="000000"/>
                  </a:solidFill>
                </a:uFill>
                <a:latin typeface="Courier New"/>
                <a:ea typeface="Garamond"/>
                <a:cs typeface="Courier New"/>
                <a:sym typeface="Helvetica"/>
              </a:rPr>
              <a:t>X_train</a:t>
            </a:r>
            <a:r>
              <a:rPr kumimoji="0" lang="en-US" sz="1800" b="0" i="0" u="none" strike="noStrike" cap="none" spc="0" normalizeH="0" baseline="0" dirty="0" smtClean="0">
                <a:ln>
                  <a:noFill/>
                </a:ln>
                <a:solidFill>
                  <a:srgbClr val="000000"/>
                </a:solidFill>
                <a:effectLst/>
                <a:uFill>
                  <a:solidFill>
                    <a:srgbClr val="000000"/>
                  </a:solidFill>
                </a:uFill>
                <a:latin typeface="Courier New"/>
                <a:ea typeface="Garamond"/>
                <a:cs typeface="Courier New"/>
                <a:sym typeface="Helvetica"/>
              </a:rPr>
              <a:t>,</a:t>
            </a:r>
            <a:r>
              <a:rPr kumimoji="0" lang="en-US" sz="1800" b="0" i="0" u="none" strike="noStrike" cap="none" spc="0" normalizeH="0" dirty="0" smtClean="0">
                <a:ln>
                  <a:noFill/>
                </a:ln>
                <a:solidFill>
                  <a:srgbClr val="000000"/>
                </a:solidFill>
                <a:effectLst/>
                <a:uFill>
                  <a:solidFill>
                    <a:srgbClr val="000000"/>
                  </a:solidFill>
                </a:uFill>
                <a:latin typeface="Courier New"/>
                <a:ea typeface="Garamond"/>
                <a:cs typeface="Courier New"/>
                <a:sym typeface="Helvetica"/>
              </a:rPr>
              <a:t> </a:t>
            </a:r>
            <a:r>
              <a:rPr kumimoji="0" lang="en-US" sz="1800" b="0" i="0" u="none" strike="noStrike" cap="none" spc="0" normalizeH="0" dirty="0" err="1" smtClean="0">
                <a:ln>
                  <a:noFill/>
                </a:ln>
                <a:solidFill>
                  <a:srgbClr val="000000"/>
                </a:solidFill>
                <a:effectLst/>
                <a:uFill>
                  <a:solidFill>
                    <a:srgbClr val="000000"/>
                  </a:solidFill>
                </a:uFill>
                <a:latin typeface="Courier New"/>
                <a:ea typeface="Garamond"/>
                <a:cs typeface="Courier New"/>
                <a:sym typeface="Helvetica"/>
              </a:rPr>
              <a:t>y_train</a:t>
            </a:r>
            <a:r>
              <a:rPr kumimoji="0" lang="en-US" sz="1800" b="0" i="0" u="none" strike="noStrike" cap="none" spc="0" normalizeH="0" dirty="0" smtClean="0">
                <a:ln>
                  <a:noFill/>
                </a:ln>
                <a:solidFill>
                  <a:srgbClr val="000000"/>
                </a:solidFill>
                <a:effectLst/>
                <a:uFill>
                  <a:solidFill>
                    <a:srgbClr val="000000"/>
                  </a:solidFill>
                </a:uFill>
                <a:latin typeface="Courier New"/>
                <a:ea typeface="Garamond"/>
                <a:cs typeface="Courier New"/>
                <a:sym typeface="Helvetica"/>
              </a:rPr>
              <a:t>)</a:t>
            </a:r>
          </a:p>
          <a:p>
            <a:pPr algn="l"/>
            <a:r>
              <a:rPr kumimoji="0" lang="en-US" sz="1800" b="0" i="0" u="none" strike="noStrike" cap="none" spc="0" normalizeH="0" baseline="0" dirty="0" err="1" smtClean="0">
                <a:ln>
                  <a:noFill/>
                </a:ln>
                <a:solidFill>
                  <a:srgbClr val="000000"/>
                </a:solidFill>
                <a:effectLst/>
                <a:uFill>
                  <a:solidFill>
                    <a:srgbClr val="000000"/>
                  </a:solidFill>
                </a:uFill>
                <a:latin typeface="Courier New"/>
                <a:ea typeface="Garamond"/>
                <a:cs typeface="Courier New"/>
                <a:sym typeface="Helvetica"/>
              </a:rPr>
              <a:t>Y_predict</a:t>
            </a:r>
            <a:r>
              <a:rPr kumimoji="0" lang="en-US" sz="1800" b="0" i="0" u="none" strike="noStrike" cap="none" spc="0" normalizeH="0" baseline="0" dirty="0" smtClean="0">
                <a:ln>
                  <a:noFill/>
                </a:ln>
                <a:solidFill>
                  <a:srgbClr val="000000"/>
                </a:solidFill>
                <a:effectLst/>
                <a:uFill>
                  <a:solidFill>
                    <a:srgbClr val="000000"/>
                  </a:solidFill>
                </a:uFill>
                <a:latin typeface="Courier New"/>
                <a:ea typeface="Garamond"/>
                <a:cs typeface="Courier New"/>
                <a:sym typeface="Helvetica"/>
              </a:rPr>
              <a:t> = </a:t>
            </a:r>
            <a:r>
              <a:rPr kumimoji="0" lang="en-US" sz="1800" b="0" i="0" u="none" strike="noStrike" cap="none" spc="0" normalizeH="0" baseline="0" dirty="0" err="1" smtClean="0">
                <a:ln>
                  <a:noFill/>
                </a:ln>
                <a:solidFill>
                  <a:srgbClr val="000000"/>
                </a:solidFill>
                <a:effectLst/>
                <a:uFill>
                  <a:solidFill>
                    <a:srgbClr val="000000"/>
                  </a:solidFill>
                </a:uFill>
                <a:latin typeface="Courier New"/>
                <a:ea typeface="Garamond"/>
                <a:cs typeface="Courier New"/>
                <a:sym typeface="Helvetica"/>
              </a:rPr>
              <a:t>Predictor.predict</a:t>
            </a:r>
            <a:r>
              <a:rPr kumimoji="0" lang="en-US" sz="1800" b="0" i="0" u="none" strike="noStrike" cap="none" spc="0" normalizeH="0" baseline="0" dirty="0" smtClean="0">
                <a:ln>
                  <a:noFill/>
                </a:ln>
                <a:solidFill>
                  <a:srgbClr val="000000"/>
                </a:solidFill>
                <a:effectLst/>
                <a:uFill>
                  <a:solidFill>
                    <a:srgbClr val="000000"/>
                  </a:solidFill>
                </a:uFill>
                <a:latin typeface="Courier New"/>
                <a:ea typeface="Garamond"/>
                <a:cs typeface="Courier New"/>
                <a:sym typeface="Helvetica"/>
              </a:rPr>
              <a:t>(</a:t>
            </a:r>
            <a:r>
              <a:rPr kumimoji="0" lang="en-US" sz="1800" b="0" i="0" u="none" strike="noStrike" cap="none" spc="0" normalizeH="0" baseline="0" dirty="0" err="1" smtClean="0">
                <a:ln>
                  <a:noFill/>
                </a:ln>
                <a:solidFill>
                  <a:srgbClr val="000000"/>
                </a:solidFill>
                <a:effectLst/>
                <a:uFill>
                  <a:solidFill>
                    <a:srgbClr val="000000"/>
                  </a:solidFill>
                </a:uFill>
                <a:latin typeface="Courier New"/>
                <a:ea typeface="Garamond"/>
                <a:cs typeface="Courier New"/>
                <a:sym typeface="Helvetica"/>
              </a:rPr>
              <a:t>X_test</a:t>
            </a:r>
            <a:r>
              <a:rPr kumimoji="0" lang="en-US" sz="1800" b="0" i="0" u="none" strike="noStrike" cap="none" spc="0" normalizeH="0" baseline="0" dirty="0" smtClean="0">
                <a:ln>
                  <a:noFill/>
                </a:ln>
                <a:solidFill>
                  <a:srgbClr val="000000"/>
                </a:solidFill>
                <a:effectLst/>
                <a:uFill>
                  <a:solidFill>
                    <a:srgbClr val="000000"/>
                  </a:solidFill>
                </a:uFill>
                <a:latin typeface="Courier New"/>
                <a:ea typeface="Garamond"/>
                <a:cs typeface="Courier New"/>
                <a:sym typeface="Helvetica"/>
              </a:rPr>
              <a:t>)</a:t>
            </a:r>
            <a:endParaRPr kumimoji="0" lang="en-US" sz="1800" b="0" i="0" u="none" strike="noStrike" cap="none" spc="0" normalizeH="0" baseline="0" dirty="0" smtClean="0">
              <a:ln>
                <a:noFill/>
              </a:ln>
              <a:solidFill>
                <a:srgbClr val="000000"/>
              </a:solidFill>
              <a:effectLst/>
              <a:uFill>
                <a:solidFill>
                  <a:srgbClr val="000000"/>
                </a:solidFill>
              </a:uFill>
              <a:latin typeface="Courier New"/>
              <a:ea typeface="Garamond"/>
              <a:cs typeface="Courier New"/>
              <a:sym typeface="Helvetica"/>
            </a:endParaRPr>
          </a:p>
          <a:p>
            <a:pPr algn="l"/>
            <a:r>
              <a:rPr lang="en-US" sz="1800" b="0" dirty="0" smtClean="0">
                <a:latin typeface="Courier New"/>
                <a:ea typeface="Garamond"/>
                <a:cs typeface="Courier New"/>
              </a:rPr>
              <a:t>print </a:t>
            </a:r>
            <a:r>
              <a:rPr lang="en-US" sz="1800" dirty="0" err="1" smtClean="0">
                <a:latin typeface="Courier New"/>
                <a:ea typeface="Garamond"/>
                <a:cs typeface="Courier New"/>
              </a:rPr>
              <a:t>sklearn.metrics.accuracy_score</a:t>
            </a:r>
            <a:r>
              <a:rPr lang="en-US" sz="1800" b="0" dirty="0">
                <a:latin typeface="Courier New"/>
                <a:ea typeface="Garamond"/>
                <a:cs typeface="Courier New"/>
              </a:rPr>
              <a:t>(</a:t>
            </a:r>
            <a:r>
              <a:rPr lang="en-US" sz="1800" b="0" dirty="0" err="1">
                <a:latin typeface="Courier New"/>
                <a:ea typeface="Garamond"/>
                <a:cs typeface="Courier New"/>
              </a:rPr>
              <a:t>y_test</a:t>
            </a:r>
            <a:r>
              <a:rPr lang="en-US" sz="1800" b="0" dirty="0">
                <a:latin typeface="Courier New"/>
                <a:ea typeface="Garamond"/>
                <a:cs typeface="Courier New"/>
              </a:rPr>
              <a:t>, </a:t>
            </a:r>
            <a:r>
              <a:rPr lang="en-US" sz="1800" b="0" dirty="0" err="1" smtClean="0">
                <a:latin typeface="Courier New"/>
                <a:ea typeface="Garamond"/>
                <a:cs typeface="Courier New"/>
              </a:rPr>
              <a:t>Y_predict</a:t>
            </a:r>
            <a:r>
              <a:rPr lang="en-US" sz="1800" b="0" dirty="0" smtClean="0">
                <a:latin typeface="Courier New"/>
                <a:ea typeface="Garamond"/>
                <a:cs typeface="Courier New"/>
              </a:rPr>
              <a:t>)</a:t>
            </a:r>
          </a:p>
          <a:p>
            <a:pPr algn="l"/>
            <a:r>
              <a:rPr kumimoji="0" lang="en-US" sz="1800" b="0" i="0" u="none" strike="noStrike" cap="none" spc="0" normalizeH="0" baseline="0" dirty="0" err="1" smtClean="0">
                <a:ln>
                  <a:noFill/>
                </a:ln>
                <a:solidFill>
                  <a:srgbClr val="000000"/>
                </a:solidFill>
                <a:effectLst/>
                <a:uFill>
                  <a:solidFill>
                    <a:srgbClr val="000000"/>
                  </a:solidFill>
                </a:uFill>
                <a:latin typeface="Courier New"/>
                <a:ea typeface="Garamond"/>
                <a:cs typeface="Courier New"/>
                <a:sym typeface="Helvetica"/>
              </a:rPr>
              <a:t>Predictor.fit</a:t>
            </a:r>
            <a:r>
              <a:rPr kumimoji="0" lang="en-US" sz="1800" b="0" i="0" u="none" strike="noStrike" cap="none" spc="0" normalizeH="0" baseline="0" dirty="0" smtClean="0">
                <a:ln>
                  <a:noFill/>
                </a:ln>
                <a:solidFill>
                  <a:srgbClr val="000000"/>
                </a:solidFill>
                <a:effectLst/>
                <a:uFill>
                  <a:solidFill>
                    <a:srgbClr val="000000"/>
                  </a:solidFill>
                </a:uFill>
                <a:latin typeface="Courier New"/>
                <a:ea typeface="Garamond"/>
                <a:cs typeface="Courier New"/>
                <a:sym typeface="Helvetica"/>
              </a:rPr>
              <a:t>(X, Y)</a:t>
            </a:r>
            <a:endParaRPr kumimoji="0" lang="en-US" sz="1800" b="0" i="0" u="none" strike="noStrike" cap="none" spc="0" normalizeH="0" baseline="0" dirty="0">
              <a:ln>
                <a:noFill/>
              </a:ln>
              <a:solidFill>
                <a:srgbClr val="000000"/>
              </a:solidFill>
              <a:effectLst/>
              <a:uFill>
                <a:solidFill>
                  <a:srgbClr val="000000"/>
                </a:solidFill>
              </a:uFill>
              <a:latin typeface="Courier New"/>
              <a:ea typeface="Garamond"/>
              <a:cs typeface="Courier New"/>
              <a:sym typeface="Helvetica"/>
            </a:endParaRPr>
          </a:p>
        </p:txBody>
      </p:sp>
    </p:spTree>
    <p:extLst>
      <p:ext uri="{BB962C8B-B14F-4D97-AF65-F5344CB8AC3E}">
        <p14:creationId xmlns:p14="http://schemas.microsoft.com/office/powerpoint/2010/main" val="3804625172"/>
      </p:ext>
    </p:extLst>
  </p:cSld>
  <p:clrMapOvr>
    <a:masterClrMapping/>
  </p:clrMapOvr>
  <p:transition xmlns:p14="http://schemas.microsoft.com/office/powerpoint/2010/main" spd="slow"/>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 name="Shape 290"/>
          <p:cNvSpPr/>
          <p:nvPr/>
        </p:nvSpPr>
        <p:spPr>
          <a:xfrm>
            <a:off x="263524" y="1028699"/>
            <a:ext cx="92331" cy="451406"/>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lgn="l" defTabSz="914400">
              <a:lnSpc>
                <a:spcPct val="120000"/>
              </a:lnSpc>
              <a:defRPr sz="2000" b="0">
                <a:uFillTx/>
              </a:defRPr>
            </a:pPr>
            <a:endParaRPr i="1" dirty="0">
              <a:latin typeface="Garamond"/>
              <a:ea typeface="Garamond"/>
              <a:cs typeface="Garamond"/>
            </a:endParaRPr>
          </a:p>
        </p:txBody>
      </p:sp>
      <p:sp>
        <p:nvSpPr>
          <p:cNvPr id="306" name="Shape 306"/>
          <p:cNvSpPr>
            <a:spLocks noGrp="1"/>
          </p:cNvSpPr>
          <p:nvPr>
            <p:ph type="title"/>
          </p:nvPr>
        </p:nvSpPr>
        <p:spPr>
          <a:xfrm>
            <a:off x="468153" y="505195"/>
            <a:ext cx="7874121" cy="523504"/>
          </a:xfrm>
          <a:prstGeom prst="rect">
            <a:avLst/>
          </a:prstGeom>
        </p:spPr>
        <p:txBody>
          <a:bodyPr lIns="50800" tIns="50800" rIns="50800" bIns="50800"/>
          <a:lstStyle>
            <a:lvl1pPr defTabSz="584200">
              <a:lnSpc>
                <a:spcPts val="2300"/>
              </a:lnSpc>
              <a:defRPr sz="2300" cap="none">
                <a:uFill>
                  <a:solidFill>
                    <a:srgbClr val="000000"/>
                  </a:solidFill>
                </a:uFill>
              </a:defRPr>
            </a:lvl1pPr>
          </a:lstStyle>
          <a:p>
            <a:r>
              <a:rPr lang="en-AU" dirty="0" smtClean="0"/>
              <a:t>THE CLASSIFIER YOU HAVE TO OUT-PERFORM</a:t>
            </a:r>
            <a:endParaRPr dirty="0"/>
          </a:p>
        </p:txBody>
      </p:sp>
      <p:sp>
        <p:nvSpPr>
          <p:cNvPr id="307" name="Shape 307"/>
          <p:cNvSpPr>
            <a:spLocks noGrp="1"/>
          </p:cNvSpPr>
          <p:nvPr>
            <p:ph type="sldNum" sz="quarter" idx="2"/>
          </p:nvPr>
        </p:nvSpPr>
        <p:spPr>
          <a:xfrm>
            <a:off x="8601075" y="526256"/>
            <a:ext cx="323752" cy="342901"/>
          </a:xfrm>
          <a:prstGeom prst="rect">
            <a:avLst/>
          </a:prstGeom>
          <a:extLst>
            <a:ext uri="{C572A759-6A51-4108-AA02-DFA0A04FC94B}">
              <ma14:wrappingTextBoxFlag xmlns:ma14="http://schemas.microsoft.com/office/mac/drawingml/2011/main" val="1"/>
            </a:ext>
          </a:extLst>
        </p:spPr>
        <p:txBody>
          <a:bodyPr wrap="square">
            <a:normAutofit lnSpcReduction="10000"/>
          </a:bodyPr>
          <a:lstStyle>
            <a:lvl1pPr algn="l" defTabSz="457200">
              <a:lnSpc>
                <a:spcPct val="100000"/>
              </a:lnSpc>
              <a:defRPr sz="2300">
                <a:latin typeface="Trebuchet MS"/>
                <a:ea typeface="Trebuchet MS"/>
                <a:cs typeface="Trebuchet MS"/>
                <a:sym typeface="Trebuchet MS"/>
              </a:defRPr>
            </a:lvl1pPr>
          </a:lstStyle>
          <a:p>
            <a:fld id="{86CB4B4D-7CA3-9044-876B-883B54F8677D}" type="slidenum">
              <a:rPr>
                <a:latin typeface="Garamond"/>
                <a:ea typeface="Garamond"/>
                <a:cs typeface="Garamond"/>
              </a:rPr>
              <a:t>19</a:t>
            </a:fld>
            <a:endParaRPr dirty="0">
              <a:latin typeface="Garamond"/>
              <a:ea typeface="Garamond"/>
              <a:cs typeface="Garamond"/>
            </a:endParaRPr>
          </a:p>
        </p:txBody>
      </p:sp>
      <p:sp>
        <p:nvSpPr>
          <p:cNvPr id="2" name="TextBox 1"/>
          <p:cNvSpPr txBox="1"/>
          <p:nvPr/>
        </p:nvSpPr>
        <p:spPr>
          <a:xfrm>
            <a:off x="468153" y="1615200"/>
            <a:ext cx="8357336" cy="176458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a:r>
              <a:rPr lang="en-US" sz="1800" b="0" dirty="0">
                <a:latin typeface="Courier New"/>
                <a:ea typeface="Garamond"/>
                <a:cs typeface="Courier New"/>
              </a:rPr>
              <a:t>from </a:t>
            </a:r>
            <a:r>
              <a:rPr lang="en-US" sz="1800" b="0" dirty="0" err="1">
                <a:latin typeface="Courier New"/>
                <a:ea typeface="Garamond"/>
                <a:cs typeface="Courier New"/>
              </a:rPr>
              <a:t>sklearn.dummy</a:t>
            </a:r>
            <a:r>
              <a:rPr lang="en-US" sz="1800" b="0" dirty="0">
                <a:latin typeface="Courier New"/>
                <a:ea typeface="Garamond"/>
                <a:cs typeface="Courier New"/>
              </a:rPr>
              <a:t> import </a:t>
            </a:r>
            <a:r>
              <a:rPr lang="en-US" sz="1800" b="0" dirty="0" err="1" smtClean="0">
                <a:latin typeface="Courier New"/>
                <a:ea typeface="Garamond"/>
                <a:cs typeface="Courier New"/>
              </a:rPr>
              <a:t>DummyClassifier</a:t>
            </a:r>
            <a:endParaRPr lang="en-US" sz="1800" b="0" dirty="0" smtClean="0">
              <a:latin typeface="Courier New"/>
              <a:ea typeface="Garamond"/>
              <a:cs typeface="Courier New"/>
            </a:endParaRPr>
          </a:p>
          <a:p>
            <a:pPr algn="l"/>
            <a:r>
              <a:rPr lang="en-US" sz="1800" b="0" dirty="0">
                <a:latin typeface="Courier New"/>
                <a:ea typeface="Garamond"/>
                <a:cs typeface="Courier New"/>
              </a:rPr>
              <a:t>dumb = </a:t>
            </a:r>
            <a:r>
              <a:rPr lang="en-US" sz="1800" b="0" dirty="0" err="1">
                <a:latin typeface="Courier New"/>
                <a:ea typeface="Garamond"/>
                <a:cs typeface="Courier New"/>
              </a:rPr>
              <a:t>DummyClassifier</a:t>
            </a:r>
            <a:r>
              <a:rPr lang="en-US" sz="1800" b="0" dirty="0">
                <a:latin typeface="Courier New"/>
                <a:ea typeface="Garamond"/>
                <a:cs typeface="Courier New"/>
              </a:rPr>
              <a:t>(strategy='</a:t>
            </a:r>
            <a:r>
              <a:rPr lang="en-US" sz="1800" b="0" dirty="0" err="1">
                <a:latin typeface="Courier New"/>
                <a:ea typeface="Garamond"/>
                <a:cs typeface="Courier New"/>
              </a:rPr>
              <a:t>most_frequent</a:t>
            </a:r>
            <a:r>
              <a:rPr lang="en-US" sz="1800" b="0" dirty="0">
                <a:latin typeface="Courier New"/>
                <a:ea typeface="Garamond"/>
                <a:cs typeface="Courier New"/>
              </a:rPr>
              <a:t>'</a:t>
            </a:r>
            <a:r>
              <a:rPr lang="en-US" sz="1800" b="0" dirty="0" smtClean="0">
                <a:latin typeface="Courier New"/>
                <a:ea typeface="Garamond"/>
                <a:cs typeface="Courier New"/>
              </a:rPr>
              <a:t>)</a:t>
            </a:r>
          </a:p>
          <a:p>
            <a:pPr algn="l"/>
            <a:endParaRPr lang="en-US" sz="1800" b="0" dirty="0" smtClean="0">
              <a:latin typeface="Courier New"/>
              <a:ea typeface="Garamond"/>
              <a:cs typeface="Courier New"/>
            </a:endParaRPr>
          </a:p>
          <a:p>
            <a:pPr algn="l"/>
            <a:r>
              <a:rPr lang="en-US" sz="1800" b="0" dirty="0" err="1">
                <a:latin typeface="Courier New"/>
                <a:ea typeface="Garamond"/>
                <a:cs typeface="Courier New"/>
              </a:rPr>
              <a:t>dumb.fit</a:t>
            </a:r>
            <a:r>
              <a:rPr lang="en-US" sz="1800" b="0" dirty="0">
                <a:latin typeface="Courier New"/>
                <a:ea typeface="Garamond"/>
                <a:cs typeface="Courier New"/>
              </a:rPr>
              <a:t>(</a:t>
            </a:r>
            <a:r>
              <a:rPr lang="en-US" sz="1800" b="0" dirty="0" err="1">
                <a:latin typeface="Courier New"/>
                <a:ea typeface="Garamond"/>
                <a:cs typeface="Courier New"/>
              </a:rPr>
              <a:t>X_train</a:t>
            </a:r>
            <a:r>
              <a:rPr lang="en-US" sz="1800" b="0" dirty="0">
                <a:latin typeface="Courier New"/>
                <a:ea typeface="Garamond"/>
                <a:cs typeface="Courier New"/>
              </a:rPr>
              <a:t>, </a:t>
            </a:r>
            <a:r>
              <a:rPr lang="en-US" sz="1800" b="0" dirty="0" err="1">
                <a:latin typeface="Courier New"/>
                <a:ea typeface="Garamond"/>
                <a:cs typeface="Courier New"/>
              </a:rPr>
              <a:t>y_train</a:t>
            </a:r>
            <a:r>
              <a:rPr lang="en-US" sz="1800" b="0" dirty="0">
                <a:latin typeface="Courier New"/>
                <a:ea typeface="Garamond"/>
                <a:cs typeface="Courier New"/>
              </a:rPr>
              <a:t>)</a:t>
            </a:r>
          </a:p>
          <a:p>
            <a:pPr algn="l"/>
            <a:r>
              <a:rPr lang="en-US" sz="1800" b="0" dirty="0" err="1">
                <a:latin typeface="Courier New"/>
                <a:ea typeface="Garamond"/>
                <a:cs typeface="Courier New"/>
              </a:rPr>
              <a:t>y_dumb_class</a:t>
            </a:r>
            <a:r>
              <a:rPr lang="en-US" sz="1800" b="0" dirty="0">
                <a:latin typeface="Courier New"/>
                <a:ea typeface="Garamond"/>
                <a:cs typeface="Courier New"/>
              </a:rPr>
              <a:t> = </a:t>
            </a:r>
            <a:r>
              <a:rPr lang="en-US" sz="1800" b="0" dirty="0" err="1">
                <a:latin typeface="Courier New"/>
                <a:ea typeface="Garamond"/>
                <a:cs typeface="Courier New"/>
              </a:rPr>
              <a:t>dumb.predict</a:t>
            </a:r>
            <a:r>
              <a:rPr lang="en-US" sz="1800" b="0" dirty="0">
                <a:latin typeface="Courier New"/>
                <a:ea typeface="Garamond"/>
                <a:cs typeface="Courier New"/>
              </a:rPr>
              <a:t>(</a:t>
            </a:r>
            <a:r>
              <a:rPr lang="en-US" sz="1800" b="0" dirty="0" err="1">
                <a:latin typeface="Courier New"/>
                <a:ea typeface="Garamond"/>
                <a:cs typeface="Courier New"/>
              </a:rPr>
              <a:t>X_test</a:t>
            </a:r>
            <a:r>
              <a:rPr lang="en-US" sz="1800" b="0" dirty="0">
                <a:latin typeface="Courier New"/>
                <a:ea typeface="Garamond"/>
                <a:cs typeface="Courier New"/>
              </a:rPr>
              <a:t>)</a:t>
            </a:r>
          </a:p>
          <a:p>
            <a:pPr algn="l"/>
            <a:r>
              <a:rPr lang="en-US" sz="1800" b="0" dirty="0">
                <a:latin typeface="Courier New"/>
                <a:ea typeface="Garamond"/>
                <a:cs typeface="Courier New"/>
              </a:rPr>
              <a:t>print </a:t>
            </a:r>
            <a:r>
              <a:rPr lang="en-US" sz="1800" b="0" dirty="0" err="1" smtClean="0">
                <a:latin typeface="Courier New"/>
                <a:ea typeface="Garamond"/>
                <a:cs typeface="Courier New"/>
              </a:rPr>
              <a:t>sklearn.metrics.accuracy_score</a:t>
            </a:r>
            <a:r>
              <a:rPr lang="en-US" sz="1800" b="0" dirty="0">
                <a:latin typeface="Courier New"/>
                <a:ea typeface="Garamond"/>
                <a:cs typeface="Courier New"/>
              </a:rPr>
              <a:t>(</a:t>
            </a:r>
            <a:r>
              <a:rPr lang="en-US" sz="1800" b="0" dirty="0" err="1">
                <a:latin typeface="Courier New"/>
                <a:ea typeface="Garamond"/>
                <a:cs typeface="Courier New"/>
              </a:rPr>
              <a:t>y_test</a:t>
            </a:r>
            <a:r>
              <a:rPr lang="en-US" sz="1800" b="0" dirty="0">
                <a:latin typeface="Courier New"/>
                <a:ea typeface="Garamond"/>
                <a:cs typeface="Courier New"/>
              </a:rPr>
              <a:t>, </a:t>
            </a:r>
            <a:r>
              <a:rPr lang="en-US" sz="1800" b="0" dirty="0" err="1">
                <a:latin typeface="Courier New"/>
                <a:ea typeface="Garamond"/>
                <a:cs typeface="Courier New"/>
              </a:rPr>
              <a:t>y_dumb_class</a:t>
            </a:r>
            <a:r>
              <a:rPr lang="en-US" sz="1800" b="0" dirty="0">
                <a:latin typeface="Courier New"/>
                <a:ea typeface="Garamond"/>
                <a:cs typeface="Courier New"/>
              </a:rPr>
              <a:t>)</a:t>
            </a:r>
            <a:endParaRPr kumimoji="0" lang="en-US" sz="1800" b="0" i="0" u="none" strike="noStrike" cap="none" spc="0" normalizeH="0" baseline="0" dirty="0">
              <a:ln>
                <a:noFill/>
              </a:ln>
              <a:solidFill>
                <a:srgbClr val="000000"/>
              </a:solidFill>
              <a:effectLst/>
              <a:uFill>
                <a:solidFill>
                  <a:srgbClr val="000000"/>
                </a:solidFill>
              </a:uFill>
              <a:latin typeface="Courier New"/>
              <a:ea typeface="Garamond"/>
              <a:cs typeface="Courier New"/>
              <a:sym typeface="Helvetica"/>
            </a:endParaRPr>
          </a:p>
        </p:txBody>
      </p:sp>
    </p:spTree>
    <p:extLst>
      <p:ext uri="{BB962C8B-B14F-4D97-AF65-F5344CB8AC3E}">
        <p14:creationId xmlns:p14="http://schemas.microsoft.com/office/powerpoint/2010/main" val="3614754225"/>
      </p:ext>
    </p:extLst>
  </p:cSld>
  <p:clrMapOvr>
    <a:masterClrMapping/>
  </p:clrMapOvr>
  <p:transition xmlns:p14="http://schemas.microsoft.com/office/powerpoint/2010/main" spd="slow"/>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Shape 154"/>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155" name="Shape 155"/>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156" name="Shape 156"/>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157" name="Shape 157"/>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158" name="Shape 158"/>
          <p:cNvSpPr>
            <a:spLocks noGrp="1"/>
          </p:cNvSpPr>
          <p:nvPr>
            <p:ph type="sldNum" sz="quarter" idx="2"/>
          </p:nvPr>
        </p:nvSpPr>
        <p:spPr>
          <a:xfrm>
            <a:off x="8685361" y="514350"/>
            <a:ext cx="183853" cy="342901"/>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2</a:t>
            </a:fld>
            <a:endParaRPr/>
          </a:p>
        </p:txBody>
      </p:sp>
      <p:sp>
        <p:nvSpPr>
          <p:cNvPr id="159" name="Shape 159"/>
          <p:cNvSpPr>
            <a:spLocks noGrp="1"/>
          </p:cNvSpPr>
          <p:nvPr>
            <p:ph type="title"/>
          </p:nvPr>
        </p:nvSpPr>
        <p:spPr>
          <a:prstGeom prst="rect">
            <a:avLst/>
          </a:prstGeom>
        </p:spPr>
        <p:txBody>
          <a:bodyPr/>
          <a:lstStyle/>
          <a:p>
            <a:r>
              <a:t>AGENDA</a:t>
            </a:r>
          </a:p>
        </p:txBody>
      </p:sp>
      <p:sp>
        <p:nvSpPr>
          <p:cNvPr id="160" name="Shape 160"/>
          <p:cNvSpPr>
            <a:spLocks noGrp="1"/>
          </p:cNvSpPr>
          <p:nvPr>
            <p:ph type="body" idx="1"/>
          </p:nvPr>
        </p:nvSpPr>
        <p:spPr>
          <a:prstGeom prst="rect">
            <a:avLst/>
          </a:prstGeom>
        </p:spPr>
        <p:txBody>
          <a:bodyPr/>
          <a:lstStyle/>
          <a:p>
            <a:pPr marL="352777" indent="-352777">
              <a:buClrTx/>
              <a:buSzPct val="100000"/>
              <a:buFontTx/>
              <a:buAutoNum type="arabicPeriod"/>
            </a:pPr>
            <a:r>
              <a:rPr dirty="0"/>
              <a:t>Evaluating machine learning models</a:t>
            </a:r>
          </a:p>
          <a:p>
            <a:pPr marL="352777" indent="-352777">
              <a:buClrTx/>
              <a:buSzPct val="100000"/>
              <a:buFontTx/>
              <a:buAutoNum type="arabicPeriod"/>
            </a:pPr>
            <a:r>
              <a:rPr dirty="0"/>
              <a:t>Why is this important?</a:t>
            </a:r>
          </a:p>
          <a:p>
            <a:pPr marL="352777" indent="-352777">
              <a:buClrTx/>
              <a:buSzPct val="100000"/>
              <a:buFontTx/>
              <a:buAutoNum type="arabicPeriod"/>
            </a:pPr>
            <a:r>
              <a:rPr lang="en-AU" dirty="0" smtClean="0"/>
              <a:t>Splitting off test sets</a:t>
            </a:r>
          </a:p>
          <a:p>
            <a:pPr marL="352777" indent="-352777">
              <a:buClrTx/>
              <a:buSzPct val="100000"/>
              <a:buFontTx/>
              <a:buAutoNum type="arabicPeriod"/>
            </a:pPr>
            <a:r>
              <a:rPr lang="en-AU" dirty="0" smtClean="0"/>
              <a:t>Being even</a:t>
            </a:r>
          </a:p>
        </p:txBody>
      </p:sp>
    </p:spTree>
  </p:cSld>
  <p:clrMapOvr>
    <a:masterClrMapping/>
  </p:clrMapOvr>
  <p:transition xmlns:p14="http://schemas.microsoft.com/office/powerpoint/2010/main" spd="slow"/>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8768" y="503287"/>
            <a:ext cx="8418531" cy="588913"/>
          </a:xfrm>
        </p:spPr>
        <p:txBody>
          <a:bodyPr/>
          <a:lstStyle/>
          <a:p>
            <a:r>
              <a:rPr lang="en-US" dirty="0" smtClean="0"/>
              <a:t>COMMON measures</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2852278242"/>
              </p:ext>
            </p:extLst>
          </p:nvPr>
        </p:nvGraphicFramePr>
        <p:xfrm>
          <a:off x="874712" y="1894783"/>
          <a:ext cx="7050088" cy="2651760"/>
        </p:xfrm>
        <a:graphic>
          <a:graphicData uri="http://schemas.openxmlformats.org/drawingml/2006/table">
            <a:tbl>
              <a:tblPr firstRow="1" bandRow="1">
                <a:tableStyleId>{D51ADE6A-740E-44AE-83CC-AE7238B6C88D}</a:tableStyleId>
              </a:tblPr>
              <a:tblGrid>
                <a:gridCol w="3525044"/>
                <a:gridCol w="3525044"/>
              </a:tblGrid>
              <a:tr h="370840">
                <a:tc>
                  <a:txBody>
                    <a:bodyPr/>
                    <a:lstStyle/>
                    <a:p>
                      <a:r>
                        <a:rPr lang="en-US" dirty="0" smtClean="0"/>
                        <a:t>Classifiers</a:t>
                      </a:r>
                      <a:endParaRPr lang="en-US" dirty="0"/>
                    </a:p>
                  </a:txBody>
                  <a:tcPr/>
                </a:tc>
                <a:tc>
                  <a:txBody>
                    <a:bodyPr/>
                    <a:lstStyle/>
                    <a:p>
                      <a:r>
                        <a:rPr lang="en-US" dirty="0" err="1" smtClean="0"/>
                        <a:t>Regressrs</a:t>
                      </a:r>
                      <a:endParaRPr lang="en-US" dirty="0"/>
                    </a:p>
                  </a:txBody>
                  <a:tcPr/>
                </a:tc>
              </a:tr>
              <a:tr h="370840">
                <a:tc>
                  <a:txBody>
                    <a:bodyPr/>
                    <a:lstStyle/>
                    <a:p>
                      <a:r>
                        <a:rPr lang="en-US" dirty="0" err="1" smtClean="0"/>
                        <a:t>accuracy_score</a:t>
                      </a:r>
                      <a:endParaRPr lang="en-US" dirty="0"/>
                    </a:p>
                  </a:txBody>
                  <a:tcPr/>
                </a:tc>
                <a:tc>
                  <a:txBody>
                    <a:bodyPr/>
                    <a:lstStyle/>
                    <a:p>
                      <a:r>
                        <a:rPr lang="en-US" dirty="0" smtClean="0"/>
                        <a:t>r2_score</a:t>
                      </a:r>
                      <a:endParaRPr lang="en-US" dirty="0"/>
                    </a:p>
                  </a:txBody>
                  <a:tcPr/>
                </a:tc>
              </a:tr>
              <a:tr h="370840">
                <a:tc>
                  <a:txBody>
                    <a:bodyPr/>
                    <a:lstStyle/>
                    <a:p>
                      <a:r>
                        <a:rPr lang="en-US" dirty="0" err="1" smtClean="0"/>
                        <a:t>precision_score</a:t>
                      </a:r>
                      <a:endParaRPr lang="en-US" dirty="0"/>
                    </a:p>
                  </a:txBody>
                  <a:tcPr/>
                </a:tc>
                <a:tc>
                  <a:txBody>
                    <a:bodyPr/>
                    <a:lstStyle/>
                    <a:p>
                      <a:r>
                        <a:rPr lang="en-US" dirty="0" err="1" smtClean="0"/>
                        <a:t>median_absolute_error</a:t>
                      </a:r>
                      <a:endParaRPr lang="en-US" dirty="0"/>
                    </a:p>
                  </a:txBody>
                  <a:tcPr/>
                </a:tc>
              </a:tr>
              <a:tr h="370840">
                <a:tc>
                  <a:txBody>
                    <a:bodyPr/>
                    <a:lstStyle/>
                    <a:p>
                      <a:r>
                        <a:rPr lang="en-US" dirty="0" err="1" smtClean="0"/>
                        <a:t>recall_score</a:t>
                      </a:r>
                      <a:endParaRPr lang="en-US" dirty="0"/>
                    </a:p>
                  </a:txBody>
                  <a:tcPr/>
                </a:tc>
                <a:tc>
                  <a:txBody>
                    <a:bodyPr/>
                    <a:lstStyle/>
                    <a:p>
                      <a:r>
                        <a:rPr lang="en-US" dirty="0" err="1" smtClean="0"/>
                        <a:t>mean_absolute_error</a:t>
                      </a:r>
                      <a:endParaRPr lang="en-US" dirty="0"/>
                    </a:p>
                  </a:txBody>
                  <a:tcPr/>
                </a:tc>
              </a:tr>
              <a:tr h="370840">
                <a:tc>
                  <a:txBody>
                    <a:bodyPr/>
                    <a:lstStyle/>
                    <a:p>
                      <a:r>
                        <a:rPr lang="en-US" dirty="0" smtClean="0"/>
                        <a:t>f1_score</a:t>
                      </a:r>
                      <a:endParaRPr lang="en-US" dirty="0"/>
                    </a:p>
                  </a:txBody>
                  <a:tcPr/>
                </a:tc>
                <a:tc>
                  <a:txBody>
                    <a:bodyPr/>
                    <a:lstStyle/>
                    <a:p>
                      <a:r>
                        <a:rPr lang="en-US" dirty="0" err="1" smtClean="0"/>
                        <a:t>mean_square_error</a:t>
                      </a:r>
                      <a:endParaRPr lang="en-US" dirty="0"/>
                    </a:p>
                  </a:txBody>
                  <a:tcPr/>
                </a:tc>
              </a:tr>
              <a:tr h="370840">
                <a:tc>
                  <a:txBody>
                    <a:bodyPr/>
                    <a:lstStyle/>
                    <a:p>
                      <a:r>
                        <a:rPr lang="en-US" dirty="0" err="1" smtClean="0"/>
                        <a:t>roc_curve</a:t>
                      </a:r>
                      <a:endParaRPr lang="en-US" dirty="0"/>
                    </a:p>
                  </a:txBody>
                  <a:tcPr/>
                </a:tc>
                <a:tc>
                  <a:txBody>
                    <a:bodyPr/>
                    <a:lstStyle/>
                    <a:p>
                      <a:endParaRPr lang="en-US" dirty="0"/>
                    </a:p>
                  </a:txBody>
                  <a:tcPr/>
                </a:tc>
              </a:tr>
            </a:tbl>
          </a:graphicData>
        </a:graphic>
      </p:graphicFrame>
    </p:spTree>
    <p:extLst>
      <p:ext uri="{BB962C8B-B14F-4D97-AF65-F5344CB8AC3E}">
        <p14:creationId xmlns:p14="http://schemas.microsoft.com/office/powerpoint/2010/main" val="3082566575"/>
      </p:ext>
    </p:extLst>
  </p:cSld>
  <p:clrMapOvr>
    <a:masterClrMapping/>
  </p:clrMapOvr>
  <p:transition xmlns:p14="http://schemas.microsoft.com/office/powerpoint/2010/mai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 name="Shape 264"/>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265" name="Shape 265"/>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266" name="Shape 266"/>
          <p:cNvSpPr>
            <a:spLocks noGrp="1"/>
          </p:cNvSpPr>
          <p:nvPr>
            <p:ph type="title" idx="4294967295"/>
          </p:nvPr>
        </p:nvSpPr>
        <p:spPr>
          <a:xfrm>
            <a:off x="347662" y="1116012"/>
            <a:ext cx="8426451" cy="3894138"/>
          </a:xfrm>
          <a:prstGeom prst="rect">
            <a:avLst/>
          </a:prstGeom>
        </p:spPr>
        <p:txBody>
          <a:bodyPr lIns="38100" tIns="38100" rIns="38100" bIns="38100"/>
          <a:lstStyle>
            <a:lvl1pPr marL="27728" marR="27728" defTabSz="914400">
              <a:lnSpc>
                <a:spcPct val="70000"/>
              </a:lnSpc>
              <a:defRPr sz="8800"/>
            </a:lvl1pPr>
          </a:lstStyle>
          <a:p>
            <a:r>
              <a:rPr lang="en-AU" dirty="0" smtClean="0"/>
              <a:t>LAB</a:t>
            </a:r>
            <a:endParaRPr dirty="0"/>
          </a:p>
        </p:txBody>
      </p:sp>
      <p:sp>
        <p:nvSpPr>
          <p:cNvPr id="267" name="Shape 267"/>
          <p:cNvSpPr>
            <a:spLocks noGrp="1"/>
          </p:cNvSpPr>
          <p:nvPr>
            <p:ph type="body" sz="quarter" idx="4294967295"/>
          </p:nvPr>
        </p:nvSpPr>
        <p:spPr>
          <a:xfrm>
            <a:off x="371475" y="495300"/>
            <a:ext cx="6400800" cy="620713"/>
          </a:xfrm>
          <a:prstGeom prst="rect">
            <a:avLst/>
          </a:prstGeom>
        </p:spPr>
        <p:txBody>
          <a:bodyPr/>
          <a:lstStyle>
            <a:lvl1pPr marL="40639" marR="40639" indent="0" defTabSz="914400">
              <a:defRPr sz="2300"/>
            </a:lvl1pPr>
          </a:lstStyle>
          <a:p>
            <a:r>
              <a:t>DATA SCIENCE PART TIME COURSE</a:t>
            </a:r>
          </a:p>
        </p:txBody>
      </p:sp>
    </p:spTree>
    <p:extLst>
      <p:ext uri="{BB962C8B-B14F-4D97-AF65-F5344CB8AC3E}">
        <p14:creationId xmlns:p14="http://schemas.microsoft.com/office/powerpoint/2010/main" val="4240538425"/>
      </p:ext>
    </p:extLst>
  </p:cSld>
  <p:clrMapOvr>
    <a:masterClrMapping/>
  </p:clrMapOvr>
  <p:transition xmlns:p14="http://schemas.microsoft.com/office/powerpoint/2010/main" spd="slow"/>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 name="Shape 264"/>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265" name="Shape 265"/>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266" name="Shape 266"/>
          <p:cNvSpPr>
            <a:spLocks noGrp="1"/>
          </p:cNvSpPr>
          <p:nvPr>
            <p:ph type="title" idx="4294967295"/>
          </p:nvPr>
        </p:nvSpPr>
        <p:spPr>
          <a:xfrm>
            <a:off x="347662" y="1116012"/>
            <a:ext cx="8426451" cy="3894138"/>
          </a:xfrm>
          <a:prstGeom prst="rect">
            <a:avLst/>
          </a:prstGeom>
        </p:spPr>
        <p:txBody>
          <a:bodyPr lIns="38100" tIns="38100" rIns="38100" bIns="38100"/>
          <a:lstStyle>
            <a:lvl1pPr marL="27728" marR="27728" defTabSz="914400">
              <a:lnSpc>
                <a:spcPct val="70000"/>
              </a:lnSpc>
              <a:defRPr sz="8800"/>
            </a:lvl1pPr>
          </a:lstStyle>
          <a:p>
            <a:r>
              <a:rPr lang="en-AU" dirty="0" smtClean="0"/>
              <a:t>K-folds</a:t>
            </a:r>
            <a:endParaRPr dirty="0"/>
          </a:p>
        </p:txBody>
      </p:sp>
      <p:sp>
        <p:nvSpPr>
          <p:cNvPr id="267" name="Shape 267"/>
          <p:cNvSpPr>
            <a:spLocks noGrp="1"/>
          </p:cNvSpPr>
          <p:nvPr>
            <p:ph type="body" sz="quarter" idx="4294967295"/>
          </p:nvPr>
        </p:nvSpPr>
        <p:spPr>
          <a:xfrm>
            <a:off x="371475" y="495300"/>
            <a:ext cx="6400800" cy="620713"/>
          </a:xfrm>
          <a:prstGeom prst="rect">
            <a:avLst/>
          </a:prstGeom>
        </p:spPr>
        <p:txBody>
          <a:bodyPr/>
          <a:lstStyle>
            <a:lvl1pPr marL="40639" marR="40639" indent="0" defTabSz="914400">
              <a:defRPr sz="2300"/>
            </a:lvl1pPr>
          </a:lstStyle>
          <a:p>
            <a:r>
              <a:t>DATA SCIENCE PART TIME COURSE</a:t>
            </a:r>
          </a:p>
        </p:txBody>
      </p:sp>
    </p:spTree>
    <p:extLst>
      <p:ext uri="{BB962C8B-B14F-4D97-AF65-F5344CB8AC3E}">
        <p14:creationId xmlns:p14="http://schemas.microsoft.com/office/powerpoint/2010/main" val="1031755771"/>
      </p:ext>
    </p:extLst>
  </p:cSld>
  <p:clrMapOvr>
    <a:masterClrMapping/>
  </p:clrMapOvr>
  <p:transition xmlns:p14="http://schemas.microsoft.com/office/powerpoint/2010/main" spd="slow"/>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 name="Shape 309"/>
          <p:cNvSpPr/>
          <p:nvPr/>
        </p:nvSpPr>
        <p:spPr>
          <a:xfrm>
            <a:off x="415924" y="1028699"/>
            <a:ext cx="5976097" cy="4102662"/>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lgn="l" defTabSz="914400">
              <a:lnSpc>
                <a:spcPct val="120000"/>
              </a:lnSpc>
              <a:defRPr sz="3000" b="0">
                <a:uFillTx/>
              </a:defRPr>
            </a:pPr>
            <a:r>
              <a:rPr i="1" dirty="0">
                <a:latin typeface="Garamond"/>
                <a:ea typeface="Garamond"/>
                <a:cs typeface="Garamond"/>
              </a:rPr>
              <a:t>Suppose we do the train/test split.</a:t>
            </a:r>
          </a:p>
          <a:p>
            <a:pPr algn="l" defTabSz="914400">
              <a:lnSpc>
                <a:spcPct val="120000"/>
              </a:lnSpc>
              <a:defRPr sz="3000" b="0">
                <a:uFillTx/>
              </a:defRPr>
            </a:pPr>
            <a:r>
              <a:rPr i="1" dirty="0">
                <a:latin typeface="Garamond"/>
                <a:ea typeface="Garamond"/>
                <a:cs typeface="Garamond"/>
              </a:rPr>
              <a:t>Q: How well does test set error predict OOS?</a:t>
            </a:r>
          </a:p>
          <a:p>
            <a:pPr algn="l" defTabSz="914400">
              <a:lnSpc>
                <a:spcPct val="120000"/>
              </a:lnSpc>
              <a:defRPr sz="2400" b="0">
                <a:uFillTx/>
              </a:defRPr>
            </a:pPr>
            <a:endParaRPr i="1" dirty="0">
              <a:latin typeface="Garamond"/>
              <a:ea typeface="Garamond"/>
              <a:cs typeface="Garamond"/>
            </a:endParaRPr>
          </a:p>
          <a:p>
            <a:pPr algn="l" defTabSz="914400">
              <a:lnSpc>
                <a:spcPct val="120000"/>
              </a:lnSpc>
              <a:defRPr sz="2000" b="0">
                <a:uFillTx/>
              </a:defRPr>
            </a:pPr>
            <a:r>
              <a:rPr i="1" dirty="0">
                <a:latin typeface="Garamond"/>
                <a:ea typeface="Garamond"/>
                <a:cs typeface="Garamond"/>
              </a:rPr>
              <a:t>Thought experiment:</a:t>
            </a:r>
          </a:p>
          <a:p>
            <a:pPr algn="l" defTabSz="914400">
              <a:lnSpc>
                <a:spcPct val="120000"/>
              </a:lnSpc>
              <a:defRPr sz="2000" b="0">
                <a:uFillTx/>
              </a:defRPr>
            </a:pPr>
            <a:r>
              <a:rPr i="1" dirty="0">
                <a:latin typeface="Garamond"/>
                <a:ea typeface="Garamond"/>
                <a:cs typeface="Garamond"/>
              </a:rPr>
              <a:t>Suppose we had done a different train/test split.</a:t>
            </a:r>
          </a:p>
          <a:p>
            <a:pPr algn="l" defTabSz="914400">
              <a:lnSpc>
                <a:spcPct val="120000"/>
              </a:lnSpc>
              <a:defRPr sz="2000" b="0">
                <a:uFillTx/>
              </a:defRPr>
            </a:pPr>
            <a:r>
              <a:rPr i="1" dirty="0">
                <a:latin typeface="Garamond"/>
                <a:ea typeface="Garamond"/>
                <a:cs typeface="Garamond"/>
              </a:rPr>
              <a:t>Q: Would the test set error remain the same?</a:t>
            </a:r>
          </a:p>
          <a:p>
            <a:pPr algn="l" defTabSz="914400">
              <a:lnSpc>
                <a:spcPct val="120000"/>
              </a:lnSpc>
              <a:defRPr sz="2000" b="0">
                <a:uFillTx/>
              </a:defRPr>
            </a:pPr>
            <a:r>
              <a:rPr i="1" dirty="0">
                <a:latin typeface="Garamond"/>
                <a:ea typeface="Garamond"/>
                <a:cs typeface="Garamond"/>
              </a:rPr>
              <a:t>A: Of course not!</a:t>
            </a:r>
          </a:p>
          <a:p>
            <a:pPr algn="l" defTabSz="914400">
              <a:lnSpc>
                <a:spcPct val="120000"/>
              </a:lnSpc>
              <a:defRPr sz="2400" b="0">
                <a:uFillTx/>
              </a:defRPr>
            </a:pPr>
            <a:endParaRPr i="1" dirty="0">
              <a:latin typeface="Garamond"/>
              <a:ea typeface="Garamond"/>
              <a:cs typeface="Garamond"/>
            </a:endParaRPr>
          </a:p>
          <a:p>
            <a:pPr algn="l" defTabSz="914400">
              <a:lnSpc>
                <a:spcPct val="120000"/>
              </a:lnSpc>
              <a:defRPr sz="3000" b="0">
                <a:uFillTx/>
              </a:defRPr>
            </a:pPr>
            <a:r>
              <a:rPr i="1" dirty="0">
                <a:latin typeface="Garamond"/>
                <a:ea typeface="Garamond"/>
                <a:cs typeface="Garamond"/>
              </a:rPr>
              <a:t>A: On its own, not very well.</a:t>
            </a:r>
          </a:p>
        </p:txBody>
      </p:sp>
      <p:sp>
        <p:nvSpPr>
          <p:cNvPr id="310" name="Shape 310"/>
          <p:cNvSpPr>
            <a:spLocks noGrp="1"/>
          </p:cNvSpPr>
          <p:nvPr>
            <p:ph type="title"/>
          </p:nvPr>
        </p:nvSpPr>
        <p:spPr>
          <a:xfrm>
            <a:off x="468153" y="505195"/>
            <a:ext cx="7874121" cy="1016266"/>
          </a:xfrm>
          <a:prstGeom prst="rect">
            <a:avLst/>
          </a:prstGeom>
        </p:spPr>
        <p:txBody>
          <a:bodyPr lIns="50800" tIns="50800" rIns="50800" bIns="50800"/>
          <a:lstStyle>
            <a:lvl1pPr defTabSz="584200">
              <a:lnSpc>
                <a:spcPts val="2300"/>
              </a:lnSpc>
              <a:defRPr sz="2300" cap="none">
                <a:uFill>
                  <a:solidFill>
                    <a:srgbClr val="000000"/>
                  </a:solidFill>
                </a:uFill>
              </a:defRPr>
            </a:lvl1pPr>
          </a:lstStyle>
          <a:p>
            <a:r>
              <a:t>TEST SET APPROACH</a:t>
            </a:r>
          </a:p>
        </p:txBody>
      </p:sp>
      <p:sp>
        <p:nvSpPr>
          <p:cNvPr id="311" name="Shape 311"/>
          <p:cNvSpPr>
            <a:spLocks noGrp="1"/>
          </p:cNvSpPr>
          <p:nvPr>
            <p:ph type="sldNum" sz="quarter" idx="2"/>
          </p:nvPr>
        </p:nvSpPr>
        <p:spPr>
          <a:xfrm>
            <a:off x="8601075" y="526256"/>
            <a:ext cx="323752" cy="342901"/>
          </a:xfrm>
          <a:prstGeom prst="rect">
            <a:avLst/>
          </a:prstGeom>
          <a:extLst>
            <a:ext uri="{C572A759-6A51-4108-AA02-DFA0A04FC94B}">
              <ma14:wrappingTextBoxFlag xmlns:ma14="http://schemas.microsoft.com/office/mac/drawingml/2011/main" val="1"/>
            </a:ext>
          </a:extLst>
        </p:spPr>
        <p:txBody>
          <a:bodyPr wrap="square">
            <a:normAutofit lnSpcReduction="10000"/>
          </a:bodyPr>
          <a:lstStyle>
            <a:lvl1pPr algn="l" defTabSz="457200">
              <a:lnSpc>
                <a:spcPct val="100000"/>
              </a:lnSpc>
              <a:defRPr sz="2300">
                <a:latin typeface="Trebuchet MS"/>
                <a:ea typeface="Trebuchet MS"/>
                <a:cs typeface="Trebuchet MS"/>
                <a:sym typeface="Trebuchet MS"/>
              </a:defRPr>
            </a:lvl1pPr>
          </a:lstStyle>
          <a:p>
            <a:fld id="{86CB4B4D-7CA3-9044-876B-883B54F8677D}" type="slidenum">
              <a:rPr>
                <a:latin typeface="Garamond"/>
                <a:ea typeface="Garamond"/>
                <a:cs typeface="Garamond"/>
              </a:rPr>
              <a:t>23</a:t>
            </a:fld>
            <a:endParaRPr dirty="0">
              <a:latin typeface="Garamond"/>
              <a:ea typeface="Garamond"/>
              <a:cs typeface="Garamond"/>
            </a:endParaRPr>
          </a:p>
        </p:txBody>
      </p:sp>
    </p:spTree>
  </p:cSld>
  <p:clrMapOvr>
    <a:masterClrMapping/>
  </p:clrMapOvr>
  <p:transition xmlns:p14="http://schemas.microsoft.com/office/powerpoint/2010/main" spd="slow"/>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309">
                                            <p:txEl>
                                              <p:pRg st="3" end="3"/>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1" nodeType="afterEffect">
                                  <p:stCondLst>
                                    <p:cond delay="0"/>
                                  </p:stCondLst>
                                  <p:iterate>
                                    <p:tmAbs val="0"/>
                                  </p:iterate>
                                  <p:childTnLst>
                                    <p:set>
                                      <p:cBhvr>
                                        <p:cTn id="9" fill="hold"/>
                                        <p:tgtEl>
                                          <p:spTgt spid="309">
                                            <p:txEl>
                                              <p:pRg st="4" end="4"/>
                                            </p:txEl>
                                          </p:spTgt>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1" nodeType="clickEffect">
                                  <p:stCondLst>
                                    <p:cond delay="0"/>
                                  </p:stCondLst>
                                  <p:iterate>
                                    <p:tmAbs val="0"/>
                                  </p:iterate>
                                  <p:childTnLst>
                                    <p:set>
                                      <p:cBhvr>
                                        <p:cTn id="13" fill="hold"/>
                                        <p:tgtEl>
                                          <p:spTgt spid="309">
                                            <p:txEl>
                                              <p:pRg st="5" end="5"/>
                                            </p:txEl>
                                          </p:spTgt>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1" nodeType="clickEffect">
                                  <p:stCondLst>
                                    <p:cond delay="0"/>
                                  </p:stCondLst>
                                  <p:iterate>
                                    <p:tmAbs val="0"/>
                                  </p:iterate>
                                  <p:childTnLst>
                                    <p:set>
                                      <p:cBhvr>
                                        <p:cTn id="17" fill="hold"/>
                                        <p:tgtEl>
                                          <p:spTgt spid="309">
                                            <p:txEl>
                                              <p:pRg st="6" end="6"/>
                                            </p:txEl>
                                          </p:spTgt>
                                        </p:tgtEl>
                                        <p:attrNameLst>
                                          <p:attrName>style.visibility</p:attrName>
                                        </p:attrNameLst>
                                      </p:cBhvr>
                                      <p:to>
                                        <p:strVal val="visible"/>
                                      </p:to>
                                    </p:set>
                                  </p:childTnLst>
                                </p:cTn>
                              </p:par>
                            </p:childTnLst>
                          </p:cTn>
                        </p:par>
                        <p:par>
                          <p:cTn id="18" fill="hold">
                            <p:stCondLst>
                              <p:cond delay="0"/>
                            </p:stCondLst>
                            <p:childTnLst>
                              <p:par>
                                <p:cTn id="19" presetID="1" presetClass="entr" presetSubtype="0" fill="hold" grpId="1" nodeType="afterEffect">
                                  <p:stCondLst>
                                    <p:cond delay="0"/>
                                  </p:stCondLst>
                                  <p:iterate>
                                    <p:tmAbs val="0"/>
                                  </p:iterate>
                                  <p:childTnLst>
                                    <p:set>
                                      <p:cBhvr>
                                        <p:cTn id="20" fill="hold"/>
                                        <p:tgtEl>
                                          <p:spTgt spid="309">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1" nodeType="clickEffect">
                                  <p:stCondLst>
                                    <p:cond delay="0"/>
                                  </p:stCondLst>
                                  <p:iterate>
                                    <p:tmAbs val="0"/>
                                  </p:iterate>
                                  <p:childTnLst>
                                    <p:set>
                                      <p:cBhvr>
                                        <p:cTn id="24" fill="hold"/>
                                        <p:tgtEl>
                                          <p:spTgt spid="30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9" grpId="1" build="p" bldLvl="5" animBg="1" advAuto="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Shape 313"/>
          <p:cNvSpPr/>
          <p:nvPr/>
        </p:nvSpPr>
        <p:spPr>
          <a:xfrm>
            <a:off x="415924" y="1028699"/>
            <a:ext cx="5976097" cy="4102662"/>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lgn="l" defTabSz="914400">
              <a:lnSpc>
                <a:spcPct val="120000"/>
              </a:lnSpc>
              <a:defRPr sz="3000" b="0">
                <a:uFillTx/>
              </a:defRPr>
            </a:pPr>
            <a:r>
              <a:rPr i="1" dirty="0">
                <a:latin typeface="Garamond"/>
                <a:ea typeface="Garamond"/>
                <a:cs typeface="Garamond"/>
              </a:rPr>
              <a:t>Suppose we do the train/test split.</a:t>
            </a:r>
          </a:p>
          <a:p>
            <a:pPr algn="l" defTabSz="914400">
              <a:lnSpc>
                <a:spcPct val="120000"/>
              </a:lnSpc>
              <a:defRPr sz="3000" b="0">
                <a:uFillTx/>
              </a:defRPr>
            </a:pPr>
            <a:r>
              <a:rPr i="1" dirty="0">
                <a:latin typeface="Garamond"/>
                <a:ea typeface="Garamond"/>
                <a:cs typeface="Garamond"/>
              </a:rPr>
              <a:t>Q: How well does test set error predict OOS?</a:t>
            </a:r>
          </a:p>
          <a:p>
            <a:pPr algn="l" defTabSz="914400">
              <a:lnSpc>
                <a:spcPct val="120000"/>
              </a:lnSpc>
              <a:defRPr sz="2400" b="0">
                <a:uFillTx/>
              </a:defRPr>
            </a:pPr>
            <a:endParaRPr i="1" dirty="0">
              <a:latin typeface="Garamond"/>
              <a:ea typeface="Garamond"/>
              <a:cs typeface="Garamond"/>
            </a:endParaRPr>
          </a:p>
          <a:p>
            <a:pPr algn="l" defTabSz="914400">
              <a:lnSpc>
                <a:spcPct val="120000"/>
              </a:lnSpc>
              <a:defRPr sz="2000" b="0">
                <a:uFillTx/>
              </a:defRPr>
            </a:pPr>
            <a:r>
              <a:rPr i="1" dirty="0">
                <a:latin typeface="Garamond"/>
                <a:ea typeface="Garamond"/>
                <a:cs typeface="Garamond"/>
              </a:rPr>
              <a:t>Thought experiment:</a:t>
            </a:r>
          </a:p>
          <a:p>
            <a:pPr algn="l" defTabSz="914400">
              <a:lnSpc>
                <a:spcPct val="120000"/>
              </a:lnSpc>
              <a:defRPr sz="2000" b="0">
                <a:uFillTx/>
              </a:defRPr>
            </a:pPr>
            <a:r>
              <a:rPr i="1" dirty="0">
                <a:latin typeface="Garamond"/>
                <a:ea typeface="Garamond"/>
                <a:cs typeface="Garamond"/>
              </a:rPr>
              <a:t>Suppose we had done a different train/test split.</a:t>
            </a:r>
          </a:p>
          <a:p>
            <a:pPr algn="l" defTabSz="914400">
              <a:lnSpc>
                <a:spcPct val="120000"/>
              </a:lnSpc>
              <a:defRPr sz="2000" b="0">
                <a:uFillTx/>
              </a:defRPr>
            </a:pPr>
            <a:r>
              <a:rPr i="1" dirty="0">
                <a:latin typeface="Garamond"/>
                <a:ea typeface="Garamond"/>
                <a:cs typeface="Garamond"/>
              </a:rPr>
              <a:t>Q: Would the test set error remain the same?</a:t>
            </a:r>
          </a:p>
          <a:p>
            <a:pPr algn="l" defTabSz="914400">
              <a:lnSpc>
                <a:spcPct val="120000"/>
              </a:lnSpc>
              <a:defRPr sz="2000" b="0">
                <a:uFillTx/>
              </a:defRPr>
            </a:pPr>
            <a:r>
              <a:rPr i="1" dirty="0">
                <a:latin typeface="Garamond"/>
                <a:ea typeface="Garamond"/>
                <a:cs typeface="Garamond"/>
              </a:rPr>
              <a:t>A: Of course not!</a:t>
            </a:r>
          </a:p>
          <a:p>
            <a:pPr algn="l" defTabSz="914400">
              <a:lnSpc>
                <a:spcPct val="120000"/>
              </a:lnSpc>
              <a:defRPr sz="2400" b="0">
                <a:uFillTx/>
              </a:defRPr>
            </a:pPr>
            <a:endParaRPr i="1" dirty="0">
              <a:latin typeface="Garamond"/>
              <a:ea typeface="Garamond"/>
              <a:cs typeface="Garamond"/>
            </a:endParaRPr>
          </a:p>
          <a:p>
            <a:pPr algn="l" defTabSz="914400">
              <a:lnSpc>
                <a:spcPct val="120000"/>
              </a:lnSpc>
              <a:defRPr sz="3000" b="0">
                <a:uFillTx/>
              </a:defRPr>
            </a:pPr>
            <a:r>
              <a:rPr i="1" dirty="0">
                <a:latin typeface="Garamond"/>
                <a:ea typeface="Garamond"/>
                <a:cs typeface="Garamond"/>
              </a:rPr>
              <a:t>A: On its own, not very well.</a:t>
            </a:r>
          </a:p>
        </p:txBody>
      </p:sp>
      <p:grpSp>
        <p:nvGrpSpPr>
          <p:cNvPr id="317" name="Group 317"/>
          <p:cNvGrpSpPr/>
          <p:nvPr/>
        </p:nvGrpSpPr>
        <p:grpSpPr>
          <a:xfrm>
            <a:off x="7426324" y="3543300"/>
            <a:ext cx="1610361" cy="1326457"/>
            <a:chOff x="0" y="0"/>
            <a:chExt cx="1610359" cy="1326456"/>
          </a:xfrm>
        </p:grpSpPr>
        <p:pic>
          <p:nvPicPr>
            <p:cNvPr id="314" name="image6.png"/>
            <p:cNvPicPr>
              <a:picLocks noChangeAspect="1"/>
            </p:cNvPicPr>
            <p:nvPr/>
          </p:nvPicPr>
          <p:blipFill>
            <a:blip r:embed="rId2">
              <a:extLst/>
            </a:blip>
            <a:stretch>
              <a:fillRect/>
            </a:stretch>
          </p:blipFill>
          <p:spPr>
            <a:xfrm>
              <a:off x="0" y="0"/>
              <a:ext cx="1610359" cy="1326456"/>
            </a:xfrm>
            <a:prstGeom prst="rect">
              <a:avLst/>
            </a:prstGeom>
            <a:ln w="12700" cap="flat">
              <a:noFill/>
              <a:miter lim="400000"/>
            </a:ln>
            <a:effectLst/>
          </p:spPr>
        </p:pic>
        <p:sp>
          <p:nvSpPr>
            <p:cNvPr id="315" name="Shape 315"/>
            <p:cNvSpPr/>
            <p:nvPr/>
          </p:nvSpPr>
          <p:spPr>
            <a:xfrm>
              <a:off x="130841" y="99484"/>
              <a:ext cx="1328547" cy="14619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l" defTabSz="914400">
                <a:lnSpc>
                  <a:spcPct val="75000"/>
                </a:lnSpc>
                <a:defRPr sz="1200">
                  <a:uFillTx/>
                </a:defRPr>
              </a:lvl1pPr>
            </a:lstStyle>
            <a:p>
              <a:pPr>
                <a:defRPr b="0">
                  <a:latin typeface="+mn-lt"/>
                  <a:ea typeface="+mn-ea"/>
                  <a:cs typeface="+mn-cs"/>
                  <a:sym typeface="Gill Sans"/>
                </a:defRPr>
              </a:pPr>
              <a:r>
                <a:rPr b="1" dirty="0">
                  <a:latin typeface="Garamond"/>
                  <a:ea typeface="Garamond"/>
                  <a:cs typeface="Garamond"/>
                  <a:sym typeface="Helvetica"/>
                </a:rPr>
                <a:t>NOTE</a:t>
              </a:r>
            </a:p>
          </p:txBody>
        </p:sp>
        <p:sp>
          <p:nvSpPr>
            <p:cNvPr id="316" name="Shape 316"/>
            <p:cNvSpPr/>
            <p:nvPr/>
          </p:nvSpPr>
          <p:spPr>
            <a:xfrm>
              <a:off x="130841" y="273581"/>
              <a:ext cx="1328547" cy="55714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algn="l" defTabSz="914400">
                <a:lnSpc>
                  <a:spcPts val="1100"/>
                </a:lnSpc>
                <a:defRPr sz="900" b="0">
                  <a:uFillTx/>
                  <a:latin typeface="+mn-lt"/>
                  <a:ea typeface="+mn-ea"/>
                  <a:cs typeface="+mn-cs"/>
                  <a:sym typeface="Gill Sans"/>
                </a:defRPr>
              </a:pPr>
              <a:endParaRPr dirty="0">
                <a:latin typeface="Garamond"/>
                <a:ea typeface="Garamond"/>
                <a:cs typeface="Garamond"/>
              </a:endParaRPr>
            </a:p>
            <a:p>
              <a:pPr algn="l" defTabSz="914400">
                <a:lnSpc>
                  <a:spcPts val="1100"/>
                </a:lnSpc>
                <a:defRPr sz="4200" b="0">
                  <a:uFillTx/>
                  <a:latin typeface="+mn-lt"/>
                  <a:ea typeface="+mn-ea"/>
                  <a:cs typeface="+mn-cs"/>
                  <a:sym typeface="Gill Sans"/>
                </a:defRPr>
              </a:pPr>
              <a:r>
                <a:rPr sz="900" dirty="0">
                  <a:latin typeface="Garamond"/>
                  <a:ea typeface="Garamond"/>
                  <a:cs typeface="Garamond"/>
                  <a:sym typeface="News706 BT"/>
                </a:rPr>
                <a:t>The test set error gives a </a:t>
              </a:r>
              <a:r>
                <a:rPr sz="900" i="1" dirty="0">
                  <a:latin typeface="Garamond"/>
                  <a:ea typeface="Garamond"/>
                  <a:cs typeface="Garamond"/>
                  <a:sym typeface="News706 BT"/>
                </a:rPr>
                <a:t>high-variance estimate </a:t>
              </a:r>
              <a:r>
                <a:rPr sz="900" dirty="0">
                  <a:latin typeface="Garamond"/>
                  <a:ea typeface="Garamond"/>
                  <a:cs typeface="Garamond"/>
                  <a:sym typeface="News706 BT"/>
                </a:rPr>
                <a:t>of OOS accuracy.</a:t>
              </a:r>
            </a:p>
          </p:txBody>
        </p:sp>
      </p:grpSp>
      <p:sp>
        <p:nvSpPr>
          <p:cNvPr id="318" name="Shape 318"/>
          <p:cNvSpPr>
            <a:spLocks noGrp="1"/>
          </p:cNvSpPr>
          <p:nvPr>
            <p:ph type="title"/>
          </p:nvPr>
        </p:nvSpPr>
        <p:spPr>
          <a:xfrm>
            <a:off x="468153" y="505195"/>
            <a:ext cx="7874121" cy="1016266"/>
          </a:xfrm>
          <a:prstGeom prst="rect">
            <a:avLst/>
          </a:prstGeom>
        </p:spPr>
        <p:txBody>
          <a:bodyPr lIns="50800" tIns="50800" rIns="50800" bIns="50800"/>
          <a:lstStyle>
            <a:lvl1pPr defTabSz="584200">
              <a:lnSpc>
                <a:spcPts val="2300"/>
              </a:lnSpc>
              <a:defRPr sz="2300" cap="none">
                <a:uFill>
                  <a:solidFill>
                    <a:srgbClr val="000000"/>
                  </a:solidFill>
                </a:uFill>
              </a:defRPr>
            </a:lvl1pPr>
          </a:lstStyle>
          <a:p>
            <a:r>
              <a:t>TEST SET APPROACH</a:t>
            </a:r>
          </a:p>
        </p:txBody>
      </p:sp>
      <p:sp>
        <p:nvSpPr>
          <p:cNvPr id="319" name="Shape 319"/>
          <p:cNvSpPr/>
          <p:nvPr/>
        </p:nvSpPr>
        <p:spPr>
          <a:xfrm>
            <a:off x="468153" y="505195"/>
            <a:ext cx="7874121" cy="101626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lstStyle>
            <a:lvl1pPr algn="l">
              <a:lnSpc>
                <a:spcPts val="2300"/>
              </a:lnSpc>
            </a:lvl1pPr>
          </a:lstStyle>
          <a:p>
            <a:r>
              <a:rPr dirty="0">
                <a:latin typeface="Garamond"/>
                <a:ea typeface="Garamond"/>
                <a:cs typeface="Garamond"/>
              </a:rPr>
              <a:t>TEST SET APPROACH</a:t>
            </a:r>
          </a:p>
        </p:txBody>
      </p:sp>
      <p:sp>
        <p:nvSpPr>
          <p:cNvPr id="320" name="Shape 320"/>
          <p:cNvSpPr>
            <a:spLocks noGrp="1"/>
          </p:cNvSpPr>
          <p:nvPr>
            <p:ph type="sldNum" sz="quarter" idx="2"/>
          </p:nvPr>
        </p:nvSpPr>
        <p:spPr>
          <a:xfrm>
            <a:off x="8601075" y="526256"/>
            <a:ext cx="323752" cy="342901"/>
          </a:xfrm>
          <a:prstGeom prst="rect">
            <a:avLst/>
          </a:prstGeom>
          <a:extLst>
            <a:ext uri="{C572A759-6A51-4108-AA02-DFA0A04FC94B}">
              <ma14:wrappingTextBoxFlag xmlns:ma14="http://schemas.microsoft.com/office/mac/drawingml/2011/main" val="1"/>
            </a:ext>
          </a:extLst>
        </p:spPr>
        <p:txBody>
          <a:bodyPr wrap="square">
            <a:normAutofit lnSpcReduction="10000"/>
          </a:bodyPr>
          <a:lstStyle>
            <a:lvl1pPr algn="l" defTabSz="457200">
              <a:lnSpc>
                <a:spcPct val="100000"/>
              </a:lnSpc>
              <a:defRPr sz="2300">
                <a:latin typeface="Trebuchet MS"/>
                <a:ea typeface="Trebuchet MS"/>
                <a:cs typeface="Trebuchet MS"/>
                <a:sym typeface="Trebuchet MS"/>
              </a:defRPr>
            </a:lvl1pPr>
          </a:lstStyle>
          <a:p>
            <a:fld id="{86CB4B4D-7CA3-9044-876B-883B54F8677D}" type="slidenum">
              <a:rPr>
                <a:latin typeface="Garamond"/>
                <a:ea typeface="Garamond"/>
                <a:cs typeface="Garamond"/>
              </a:rPr>
              <a:t>24</a:t>
            </a:fld>
            <a:endParaRPr dirty="0">
              <a:latin typeface="Garamond"/>
              <a:ea typeface="Garamond"/>
              <a:cs typeface="Garamond"/>
            </a:endParaRPr>
          </a:p>
        </p:txBody>
      </p:sp>
    </p:spTree>
  </p:cSld>
  <p:clrMapOvr>
    <a:masterClrMapping/>
  </p:clrMapOvr>
  <p:transition xmlns:p14="http://schemas.microsoft.com/office/powerpoint/2010/main" spd="slow"/>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2" name="Shape 322"/>
          <p:cNvSpPr/>
          <p:nvPr/>
        </p:nvSpPr>
        <p:spPr>
          <a:xfrm>
            <a:off x="625195" y="1057512"/>
            <a:ext cx="5257940" cy="4102662"/>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lgn="l" defTabSz="914400">
              <a:lnSpc>
                <a:spcPct val="120000"/>
              </a:lnSpc>
              <a:defRPr sz="3000" b="0">
                <a:uFillTx/>
              </a:defRPr>
            </a:pPr>
            <a:r>
              <a:rPr i="1" dirty="0">
                <a:latin typeface="Garamond"/>
                <a:ea typeface="Garamond"/>
                <a:cs typeface="Garamond"/>
              </a:rPr>
              <a:t>Something is still missing!</a:t>
            </a:r>
          </a:p>
          <a:p>
            <a:pPr algn="l" defTabSz="914400">
              <a:lnSpc>
                <a:spcPct val="120000"/>
              </a:lnSpc>
              <a:defRPr sz="3000" b="0">
                <a:uFillTx/>
              </a:defRPr>
            </a:pPr>
            <a:r>
              <a:rPr i="1" dirty="0">
                <a:latin typeface="Garamond"/>
                <a:ea typeface="Garamond"/>
                <a:cs typeface="Garamond"/>
              </a:rPr>
              <a:t>Q: How can we do better?</a:t>
            </a:r>
          </a:p>
          <a:p>
            <a:pPr algn="l" defTabSz="914400">
              <a:lnSpc>
                <a:spcPct val="120000"/>
              </a:lnSpc>
              <a:defRPr sz="2400" b="0">
                <a:uFillTx/>
              </a:defRPr>
            </a:pPr>
            <a:endParaRPr i="1" dirty="0">
              <a:latin typeface="Garamond"/>
              <a:ea typeface="Garamond"/>
              <a:cs typeface="Garamond"/>
            </a:endParaRPr>
          </a:p>
          <a:p>
            <a:pPr algn="l" defTabSz="914400">
              <a:lnSpc>
                <a:spcPct val="120000"/>
              </a:lnSpc>
              <a:defRPr sz="2000" b="0">
                <a:uFillTx/>
              </a:defRPr>
            </a:pPr>
            <a:r>
              <a:rPr i="1" dirty="0">
                <a:latin typeface="Garamond"/>
                <a:ea typeface="Garamond"/>
                <a:cs typeface="Garamond"/>
              </a:rPr>
              <a:t>Thought experiment:</a:t>
            </a:r>
          </a:p>
          <a:p>
            <a:pPr algn="l" defTabSz="914400">
              <a:lnSpc>
                <a:spcPct val="120000"/>
              </a:lnSpc>
              <a:defRPr sz="2000" b="0">
                <a:uFillTx/>
              </a:defRPr>
            </a:pPr>
            <a:r>
              <a:rPr i="1" dirty="0">
                <a:latin typeface="Garamond"/>
                <a:ea typeface="Garamond"/>
                <a:cs typeface="Garamond"/>
              </a:rPr>
              <a:t>Different train/test splits will give us different test set errors.</a:t>
            </a:r>
          </a:p>
          <a:p>
            <a:pPr algn="l" defTabSz="914400">
              <a:lnSpc>
                <a:spcPct val="120000"/>
              </a:lnSpc>
              <a:defRPr sz="2000" b="0">
                <a:uFillTx/>
              </a:defRPr>
            </a:pPr>
            <a:r>
              <a:rPr i="1" dirty="0">
                <a:latin typeface="Garamond"/>
                <a:ea typeface="Garamond"/>
                <a:cs typeface="Garamond"/>
              </a:rPr>
              <a:t>Q: What if we did a bunch of these and took the average?</a:t>
            </a:r>
          </a:p>
          <a:p>
            <a:pPr algn="l" defTabSz="914400">
              <a:lnSpc>
                <a:spcPct val="120000"/>
              </a:lnSpc>
              <a:defRPr sz="2000" b="0">
                <a:uFillTx/>
              </a:defRPr>
            </a:pPr>
            <a:r>
              <a:rPr i="1" dirty="0">
                <a:latin typeface="Garamond"/>
                <a:ea typeface="Garamond"/>
                <a:cs typeface="Garamond"/>
              </a:rPr>
              <a:t>A: Now you’re talking!</a:t>
            </a:r>
          </a:p>
          <a:p>
            <a:pPr algn="l" defTabSz="914400">
              <a:lnSpc>
                <a:spcPct val="120000"/>
              </a:lnSpc>
              <a:defRPr sz="2400" b="0">
                <a:uFillTx/>
              </a:defRPr>
            </a:pPr>
            <a:endParaRPr i="1" dirty="0">
              <a:latin typeface="Garamond"/>
              <a:ea typeface="Garamond"/>
              <a:cs typeface="Garamond"/>
            </a:endParaRPr>
          </a:p>
          <a:p>
            <a:pPr algn="l" defTabSz="914400">
              <a:lnSpc>
                <a:spcPct val="120000"/>
              </a:lnSpc>
              <a:defRPr sz="3000" b="0">
                <a:uFillTx/>
              </a:defRPr>
            </a:pPr>
            <a:r>
              <a:rPr i="1" dirty="0">
                <a:latin typeface="Garamond"/>
                <a:ea typeface="Garamond"/>
                <a:cs typeface="Garamond"/>
              </a:rPr>
              <a:t>A: Cross-validation.</a:t>
            </a:r>
          </a:p>
        </p:txBody>
      </p:sp>
      <p:sp>
        <p:nvSpPr>
          <p:cNvPr id="323" name="Shape 323"/>
          <p:cNvSpPr>
            <a:spLocks noGrp="1"/>
          </p:cNvSpPr>
          <p:nvPr>
            <p:ph type="title"/>
          </p:nvPr>
        </p:nvSpPr>
        <p:spPr>
          <a:xfrm>
            <a:off x="468153" y="505195"/>
            <a:ext cx="7874121" cy="1016266"/>
          </a:xfrm>
          <a:prstGeom prst="rect">
            <a:avLst/>
          </a:prstGeom>
        </p:spPr>
        <p:txBody>
          <a:bodyPr lIns="50800" tIns="50800" rIns="50800" bIns="50800"/>
          <a:lstStyle>
            <a:lvl1pPr defTabSz="584200">
              <a:lnSpc>
                <a:spcPts val="2300"/>
              </a:lnSpc>
              <a:defRPr sz="2300" cap="none">
                <a:uFill>
                  <a:solidFill>
                    <a:srgbClr val="000000"/>
                  </a:solidFill>
                </a:uFill>
              </a:defRPr>
            </a:lvl1pPr>
          </a:lstStyle>
          <a:p>
            <a:r>
              <a:t>TEST SET APPROACH</a:t>
            </a:r>
          </a:p>
        </p:txBody>
      </p:sp>
      <p:sp>
        <p:nvSpPr>
          <p:cNvPr id="324" name="Shape 324"/>
          <p:cNvSpPr>
            <a:spLocks noGrp="1"/>
          </p:cNvSpPr>
          <p:nvPr>
            <p:ph type="sldNum" sz="quarter" idx="2"/>
          </p:nvPr>
        </p:nvSpPr>
        <p:spPr>
          <a:xfrm>
            <a:off x="8601075" y="526256"/>
            <a:ext cx="323752" cy="342901"/>
          </a:xfrm>
          <a:prstGeom prst="rect">
            <a:avLst/>
          </a:prstGeom>
          <a:extLst>
            <a:ext uri="{C572A759-6A51-4108-AA02-DFA0A04FC94B}">
              <ma14:wrappingTextBoxFlag xmlns:ma14="http://schemas.microsoft.com/office/mac/drawingml/2011/main" val="1"/>
            </a:ext>
          </a:extLst>
        </p:spPr>
        <p:txBody>
          <a:bodyPr wrap="square">
            <a:normAutofit lnSpcReduction="10000"/>
          </a:bodyPr>
          <a:lstStyle>
            <a:lvl1pPr algn="l" defTabSz="457200">
              <a:lnSpc>
                <a:spcPct val="100000"/>
              </a:lnSpc>
              <a:defRPr sz="2300">
                <a:latin typeface="Trebuchet MS"/>
                <a:ea typeface="Trebuchet MS"/>
                <a:cs typeface="Trebuchet MS"/>
                <a:sym typeface="Trebuchet MS"/>
              </a:defRPr>
            </a:lvl1pPr>
          </a:lstStyle>
          <a:p>
            <a:fld id="{86CB4B4D-7CA3-9044-876B-883B54F8677D}" type="slidenum">
              <a:rPr>
                <a:latin typeface="Garamond"/>
                <a:ea typeface="Garamond"/>
                <a:cs typeface="Garamond"/>
              </a:rPr>
              <a:t>25</a:t>
            </a:fld>
            <a:endParaRPr dirty="0">
              <a:latin typeface="Garamond"/>
              <a:ea typeface="Garamond"/>
              <a:cs typeface="Garamond"/>
            </a:endParaRPr>
          </a:p>
        </p:txBody>
      </p:sp>
    </p:spTree>
  </p:cSld>
  <p:clrMapOvr>
    <a:masterClrMapping/>
  </p:clrMapOvr>
  <p:transition xmlns:p14="http://schemas.microsoft.com/office/powerpoint/2010/main" spd="slow"/>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322">
                                            <p:txEl>
                                              <p:pRg st="3" end="3"/>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1" nodeType="afterEffect">
                                  <p:stCondLst>
                                    <p:cond delay="0"/>
                                  </p:stCondLst>
                                  <p:iterate>
                                    <p:tmAbs val="0"/>
                                  </p:iterate>
                                  <p:childTnLst>
                                    <p:set>
                                      <p:cBhvr>
                                        <p:cTn id="9" fill="hold"/>
                                        <p:tgtEl>
                                          <p:spTgt spid="322">
                                            <p:txEl>
                                              <p:pRg st="4" end="4"/>
                                            </p:txEl>
                                          </p:spTgt>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1" nodeType="clickEffect">
                                  <p:stCondLst>
                                    <p:cond delay="0"/>
                                  </p:stCondLst>
                                  <p:iterate>
                                    <p:tmAbs val="0"/>
                                  </p:iterate>
                                  <p:childTnLst>
                                    <p:set>
                                      <p:cBhvr>
                                        <p:cTn id="13" fill="hold"/>
                                        <p:tgtEl>
                                          <p:spTgt spid="322">
                                            <p:txEl>
                                              <p:pRg st="5" end="5"/>
                                            </p:txEl>
                                          </p:spTgt>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1" nodeType="clickEffect">
                                  <p:stCondLst>
                                    <p:cond delay="0"/>
                                  </p:stCondLst>
                                  <p:iterate>
                                    <p:tmAbs val="0"/>
                                  </p:iterate>
                                  <p:childTnLst>
                                    <p:set>
                                      <p:cBhvr>
                                        <p:cTn id="17" fill="hold"/>
                                        <p:tgtEl>
                                          <p:spTgt spid="322">
                                            <p:txEl>
                                              <p:pRg st="6" end="6"/>
                                            </p:txEl>
                                          </p:spTgt>
                                        </p:tgtEl>
                                        <p:attrNameLst>
                                          <p:attrName>style.visibility</p:attrName>
                                        </p:attrNameLst>
                                      </p:cBhvr>
                                      <p:to>
                                        <p:strVal val="visible"/>
                                      </p:to>
                                    </p:set>
                                  </p:childTnLst>
                                </p:cTn>
                              </p:par>
                            </p:childTnLst>
                          </p:cTn>
                        </p:par>
                        <p:par>
                          <p:cTn id="18" fill="hold">
                            <p:stCondLst>
                              <p:cond delay="0"/>
                            </p:stCondLst>
                            <p:childTnLst>
                              <p:par>
                                <p:cTn id="19" presetID="1" presetClass="entr" presetSubtype="0" fill="hold" grpId="1" nodeType="afterEffect">
                                  <p:stCondLst>
                                    <p:cond delay="0"/>
                                  </p:stCondLst>
                                  <p:iterate>
                                    <p:tmAbs val="0"/>
                                  </p:iterate>
                                  <p:childTnLst>
                                    <p:set>
                                      <p:cBhvr>
                                        <p:cTn id="20" fill="hold"/>
                                        <p:tgtEl>
                                          <p:spTgt spid="322">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1" nodeType="clickEffect">
                                  <p:stCondLst>
                                    <p:cond delay="0"/>
                                  </p:stCondLst>
                                  <p:iterate>
                                    <p:tmAbs val="0"/>
                                  </p:iterate>
                                  <p:childTnLst>
                                    <p:set>
                                      <p:cBhvr>
                                        <p:cTn id="24" fill="hold"/>
                                        <p:tgtEl>
                                          <p:spTgt spid="32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2" grpId="1" build="p" bldLvl="5" animBg="1" advAuto="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 name="Shape 326"/>
          <p:cNvSpPr/>
          <p:nvPr/>
        </p:nvSpPr>
        <p:spPr>
          <a:xfrm>
            <a:off x="263524" y="1104899"/>
            <a:ext cx="6641521" cy="2888996"/>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lgn="l" defTabSz="914400">
              <a:lnSpc>
                <a:spcPct val="120000"/>
              </a:lnSpc>
              <a:defRPr sz="3000" b="0">
                <a:uFillTx/>
              </a:defRPr>
            </a:pPr>
            <a:r>
              <a:rPr i="1" dirty="0">
                <a:latin typeface="Garamond"/>
                <a:ea typeface="Garamond"/>
                <a:cs typeface="Garamond"/>
              </a:rPr>
              <a:t>Steps for K-fold cross-validation:</a:t>
            </a:r>
          </a:p>
          <a:p>
            <a:pPr algn="l" defTabSz="914400">
              <a:lnSpc>
                <a:spcPct val="120000"/>
              </a:lnSpc>
              <a:defRPr sz="2200" b="0">
                <a:uFillTx/>
              </a:defRPr>
            </a:pPr>
            <a:endParaRPr i="1" dirty="0">
              <a:latin typeface="Garamond"/>
              <a:ea typeface="Garamond"/>
              <a:cs typeface="Garamond"/>
            </a:endParaRPr>
          </a:p>
          <a:p>
            <a:pPr marL="352777" indent="-352777" algn="l" defTabSz="914400">
              <a:lnSpc>
                <a:spcPct val="120000"/>
              </a:lnSpc>
              <a:buSzPct val="100000"/>
              <a:buAutoNum type="arabicParenR"/>
              <a:defRPr sz="2000" b="0">
                <a:uFillTx/>
              </a:defRPr>
            </a:pPr>
            <a:r>
              <a:rPr i="1" dirty="0">
                <a:latin typeface="Garamond"/>
                <a:ea typeface="Garamond"/>
                <a:cs typeface="Garamond"/>
              </a:rPr>
              <a:t>Randomly split the dataset into K equal partitions. </a:t>
            </a:r>
          </a:p>
          <a:p>
            <a:pPr marL="352777" indent="-352777" algn="l" defTabSz="914400">
              <a:lnSpc>
                <a:spcPct val="120000"/>
              </a:lnSpc>
              <a:buSzPct val="100000"/>
              <a:buAutoNum type="arabicParenR"/>
              <a:defRPr sz="2000" b="0">
                <a:uFillTx/>
              </a:defRPr>
            </a:pPr>
            <a:r>
              <a:rPr i="1" dirty="0">
                <a:latin typeface="Garamond"/>
                <a:ea typeface="Garamond"/>
                <a:cs typeface="Garamond"/>
              </a:rPr>
              <a:t>Use partition 1 as test set &amp; union of other partitions as training set.</a:t>
            </a:r>
          </a:p>
          <a:p>
            <a:pPr marL="352777" indent="-352777" algn="l" defTabSz="914400">
              <a:lnSpc>
                <a:spcPct val="120000"/>
              </a:lnSpc>
              <a:buSzPct val="100000"/>
              <a:buAutoNum type="arabicParenR"/>
              <a:defRPr sz="2000" b="0">
                <a:uFillTx/>
              </a:defRPr>
            </a:pPr>
            <a:r>
              <a:rPr i="1" dirty="0">
                <a:latin typeface="Garamond"/>
                <a:ea typeface="Garamond"/>
                <a:cs typeface="Garamond"/>
              </a:rPr>
              <a:t>Calculate test set error.</a:t>
            </a:r>
          </a:p>
          <a:p>
            <a:pPr marL="352777" indent="-352777" algn="l" defTabSz="914400">
              <a:lnSpc>
                <a:spcPct val="120000"/>
              </a:lnSpc>
              <a:buSzPct val="100000"/>
              <a:buAutoNum type="arabicParenR"/>
              <a:defRPr sz="2000" b="0">
                <a:uFillTx/>
              </a:defRPr>
            </a:pPr>
            <a:r>
              <a:rPr i="1" dirty="0">
                <a:latin typeface="Garamond"/>
                <a:ea typeface="Garamond"/>
                <a:cs typeface="Garamond"/>
              </a:rPr>
              <a:t>Repeat steps 2-3 using a different partition as the test set at each iteration.</a:t>
            </a:r>
          </a:p>
          <a:p>
            <a:pPr algn="l" defTabSz="914400">
              <a:lnSpc>
                <a:spcPct val="120000"/>
              </a:lnSpc>
              <a:defRPr sz="2000" b="0">
                <a:uFillTx/>
              </a:defRPr>
            </a:pPr>
            <a:r>
              <a:rPr i="1" dirty="0">
                <a:latin typeface="Garamond"/>
                <a:ea typeface="Garamond"/>
                <a:cs typeface="Garamond"/>
              </a:rPr>
              <a:t>5)  Take the average test set error as the estimate of OOS accuracy.</a:t>
            </a:r>
          </a:p>
        </p:txBody>
      </p:sp>
      <p:sp>
        <p:nvSpPr>
          <p:cNvPr id="327" name="Shape 327"/>
          <p:cNvSpPr>
            <a:spLocks noGrp="1"/>
          </p:cNvSpPr>
          <p:nvPr>
            <p:ph type="title"/>
          </p:nvPr>
        </p:nvSpPr>
        <p:spPr>
          <a:xfrm>
            <a:off x="468153" y="505195"/>
            <a:ext cx="7874121" cy="1016266"/>
          </a:xfrm>
          <a:prstGeom prst="rect">
            <a:avLst/>
          </a:prstGeom>
        </p:spPr>
        <p:txBody>
          <a:bodyPr lIns="50800" tIns="50800" rIns="50800" bIns="50800"/>
          <a:lstStyle>
            <a:lvl1pPr defTabSz="584200">
              <a:lnSpc>
                <a:spcPts val="2300"/>
              </a:lnSpc>
              <a:defRPr sz="2300" cap="none">
                <a:uFill>
                  <a:solidFill>
                    <a:srgbClr val="000000"/>
                  </a:solidFill>
                </a:uFill>
              </a:defRPr>
            </a:lvl1pPr>
          </a:lstStyle>
          <a:p>
            <a:r>
              <a:t>CROSS VALIDATION</a:t>
            </a:r>
          </a:p>
        </p:txBody>
      </p:sp>
      <p:sp>
        <p:nvSpPr>
          <p:cNvPr id="328" name="Shape 328"/>
          <p:cNvSpPr>
            <a:spLocks noGrp="1"/>
          </p:cNvSpPr>
          <p:nvPr>
            <p:ph type="sldNum" sz="quarter" idx="2"/>
          </p:nvPr>
        </p:nvSpPr>
        <p:spPr>
          <a:xfrm>
            <a:off x="8601075" y="526256"/>
            <a:ext cx="323752" cy="342901"/>
          </a:xfrm>
          <a:prstGeom prst="rect">
            <a:avLst/>
          </a:prstGeom>
          <a:extLst>
            <a:ext uri="{C572A759-6A51-4108-AA02-DFA0A04FC94B}">
              <ma14:wrappingTextBoxFlag xmlns:ma14="http://schemas.microsoft.com/office/mac/drawingml/2011/main" val="1"/>
            </a:ext>
          </a:extLst>
        </p:spPr>
        <p:txBody>
          <a:bodyPr wrap="square">
            <a:normAutofit lnSpcReduction="10000"/>
          </a:bodyPr>
          <a:lstStyle>
            <a:lvl1pPr algn="l" defTabSz="457200">
              <a:lnSpc>
                <a:spcPct val="100000"/>
              </a:lnSpc>
              <a:defRPr sz="2300">
                <a:latin typeface="Trebuchet MS"/>
                <a:ea typeface="Trebuchet MS"/>
                <a:cs typeface="Trebuchet MS"/>
                <a:sym typeface="Trebuchet MS"/>
              </a:defRPr>
            </a:lvl1pPr>
          </a:lstStyle>
          <a:p>
            <a:fld id="{86CB4B4D-7CA3-9044-876B-883B54F8677D}" type="slidenum">
              <a:rPr>
                <a:latin typeface="Garamond"/>
                <a:ea typeface="Garamond"/>
                <a:cs typeface="Garamond"/>
              </a:rPr>
              <a:t>26</a:t>
            </a:fld>
            <a:endParaRPr dirty="0">
              <a:latin typeface="Garamond"/>
              <a:ea typeface="Garamond"/>
              <a:cs typeface="Garamond"/>
            </a:endParaRPr>
          </a:p>
        </p:txBody>
      </p:sp>
    </p:spTree>
  </p:cSld>
  <p:clrMapOvr>
    <a:masterClrMapping/>
  </p:clrMapOvr>
  <p:transition xmlns:p14="http://schemas.microsoft.com/office/powerpoint/2010/main" spd="slow"/>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32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iterate>
                                    <p:tmAbs val="0"/>
                                  </p:iterate>
                                  <p:childTnLst>
                                    <p:set>
                                      <p:cBhvr>
                                        <p:cTn id="10" fill="hold"/>
                                        <p:tgtEl>
                                          <p:spTgt spid="326">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1" nodeType="clickEffect">
                                  <p:stCondLst>
                                    <p:cond delay="0"/>
                                  </p:stCondLst>
                                  <p:iterate>
                                    <p:tmAbs val="0"/>
                                  </p:iterate>
                                  <p:childTnLst>
                                    <p:set>
                                      <p:cBhvr>
                                        <p:cTn id="14" fill="hold"/>
                                        <p:tgtEl>
                                          <p:spTgt spid="32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1" nodeType="clickEffect">
                                  <p:stCondLst>
                                    <p:cond delay="0"/>
                                  </p:stCondLst>
                                  <p:iterate>
                                    <p:tmAbs val="0"/>
                                  </p:iterate>
                                  <p:childTnLst>
                                    <p:set>
                                      <p:cBhvr>
                                        <p:cTn id="18" fill="hold"/>
                                        <p:tgtEl>
                                          <p:spTgt spid="326">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1" nodeType="clickEffect">
                                  <p:stCondLst>
                                    <p:cond delay="0"/>
                                  </p:stCondLst>
                                  <p:iterate>
                                    <p:tmAbs val="0"/>
                                  </p:iterate>
                                  <p:childTnLst>
                                    <p:set>
                                      <p:cBhvr>
                                        <p:cTn id="22" fill="hold"/>
                                        <p:tgtEl>
                                          <p:spTgt spid="32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6" grpId="1" build="p" bldLvl="5" animBg="1" advAuto="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0" name="Shape 330"/>
          <p:cNvSpPr/>
          <p:nvPr/>
        </p:nvSpPr>
        <p:spPr>
          <a:xfrm>
            <a:off x="535938" y="4891325"/>
            <a:ext cx="6966586" cy="218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l" defTabSz="914400">
              <a:defRPr sz="800" b="0">
                <a:uFillTx/>
                <a:latin typeface="News706 BT"/>
                <a:ea typeface="News706 BT"/>
                <a:cs typeface="News706 BT"/>
                <a:sym typeface="News706 BT"/>
              </a:defRPr>
            </a:lvl1pPr>
          </a:lstStyle>
          <a:p>
            <a:pPr>
              <a:defRPr>
                <a:latin typeface="+mn-lt"/>
                <a:ea typeface="+mn-ea"/>
                <a:cs typeface="+mn-cs"/>
                <a:sym typeface="Gill Sans"/>
              </a:defRPr>
            </a:pPr>
            <a:r>
              <a:rPr dirty="0">
                <a:latin typeface="Garamond"/>
                <a:ea typeface="Garamond"/>
                <a:cs typeface="Garamond"/>
                <a:sym typeface="News706 BT"/>
              </a:rPr>
              <a:t>Source: http://nbviewer.ipython.org/github/fonnesbeck/Bios366/blob/master/notebooks/Section6_3-Model-Selection-and-Validation.ipynb</a:t>
            </a:r>
          </a:p>
        </p:txBody>
      </p:sp>
      <p:pic>
        <p:nvPicPr>
          <p:cNvPr id="331" name="image14.png"/>
          <p:cNvPicPr>
            <a:picLocks noChangeAspect="1"/>
          </p:cNvPicPr>
          <p:nvPr/>
        </p:nvPicPr>
        <p:blipFill>
          <a:blip r:embed="rId2">
            <a:extLst/>
          </a:blip>
          <a:stretch>
            <a:fillRect/>
          </a:stretch>
        </p:blipFill>
        <p:spPr>
          <a:xfrm>
            <a:off x="496887" y="1200249"/>
            <a:ext cx="8529638" cy="2419251"/>
          </a:xfrm>
          <a:prstGeom prst="rect">
            <a:avLst/>
          </a:prstGeom>
          <a:ln w="12700">
            <a:miter lim="400000"/>
          </a:ln>
        </p:spPr>
      </p:pic>
      <p:sp>
        <p:nvSpPr>
          <p:cNvPr id="332" name="Shape 332"/>
          <p:cNvSpPr/>
          <p:nvPr/>
        </p:nvSpPr>
        <p:spPr>
          <a:xfrm>
            <a:off x="720724" y="3752046"/>
            <a:ext cx="7614097" cy="3962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l" defTabSz="914400">
              <a:defRPr sz="2000" b="0" i="1">
                <a:uFillTx/>
              </a:defRPr>
            </a:lvl1pPr>
          </a:lstStyle>
          <a:p>
            <a:pPr>
              <a:defRPr i="0"/>
            </a:pPr>
            <a:r>
              <a:rPr i="1" dirty="0">
                <a:latin typeface="Garamond"/>
                <a:ea typeface="Garamond"/>
                <a:cs typeface="Garamond"/>
              </a:rPr>
              <a:t>5-fold cross-validation: red = training folds, blue = test fold</a:t>
            </a:r>
          </a:p>
        </p:txBody>
      </p:sp>
      <p:sp>
        <p:nvSpPr>
          <p:cNvPr id="333" name="Shape 333"/>
          <p:cNvSpPr>
            <a:spLocks noGrp="1"/>
          </p:cNvSpPr>
          <p:nvPr>
            <p:ph type="title"/>
          </p:nvPr>
        </p:nvSpPr>
        <p:spPr>
          <a:xfrm>
            <a:off x="468153" y="505195"/>
            <a:ext cx="7874121" cy="1016266"/>
          </a:xfrm>
          <a:prstGeom prst="rect">
            <a:avLst/>
          </a:prstGeom>
        </p:spPr>
        <p:txBody>
          <a:bodyPr lIns="50800" tIns="50800" rIns="50800" bIns="50800"/>
          <a:lstStyle>
            <a:lvl1pPr defTabSz="584200">
              <a:lnSpc>
                <a:spcPts val="2300"/>
              </a:lnSpc>
              <a:defRPr sz="2300" cap="none">
                <a:uFill>
                  <a:solidFill>
                    <a:srgbClr val="000000"/>
                  </a:solidFill>
                </a:uFill>
              </a:defRPr>
            </a:lvl1pPr>
          </a:lstStyle>
          <a:p>
            <a:r>
              <a:t>CROSS VALIDATION</a:t>
            </a:r>
          </a:p>
        </p:txBody>
      </p:sp>
      <p:sp>
        <p:nvSpPr>
          <p:cNvPr id="334" name="Shape 334"/>
          <p:cNvSpPr>
            <a:spLocks noGrp="1"/>
          </p:cNvSpPr>
          <p:nvPr>
            <p:ph type="sldNum" sz="quarter" idx="2"/>
          </p:nvPr>
        </p:nvSpPr>
        <p:spPr>
          <a:xfrm>
            <a:off x="8601075" y="526256"/>
            <a:ext cx="323752" cy="342901"/>
          </a:xfrm>
          <a:prstGeom prst="rect">
            <a:avLst/>
          </a:prstGeom>
          <a:extLst>
            <a:ext uri="{C572A759-6A51-4108-AA02-DFA0A04FC94B}">
              <ma14:wrappingTextBoxFlag xmlns:ma14="http://schemas.microsoft.com/office/mac/drawingml/2011/main" val="1"/>
            </a:ext>
          </a:extLst>
        </p:spPr>
        <p:txBody>
          <a:bodyPr wrap="square">
            <a:normAutofit lnSpcReduction="10000"/>
          </a:bodyPr>
          <a:lstStyle>
            <a:lvl1pPr algn="l" defTabSz="457200">
              <a:lnSpc>
                <a:spcPct val="100000"/>
              </a:lnSpc>
              <a:defRPr sz="2300">
                <a:latin typeface="Trebuchet MS"/>
                <a:ea typeface="Trebuchet MS"/>
                <a:cs typeface="Trebuchet MS"/>
                <a:sym typeface="Trebuchet MS"/>
              </a:defRPr>
            </a:lvl1pPr>
          </a:lstStyle>
          <a:p>
            <a:fld id="{86CB4B4D-7CA3-9044-876B-883B54F8677D}" type="slidenum">
              <a:rPr>
                <a:latin typeface="Garamond"/>
                <a:ea typeface="Garamond"/>
                <a:cs typeface="Garamond"/>
              </a:rPr>
              <a:t>27</a:t>
            </a:fld>
            <a:endParaRPr dirty="0">
              <a:latin typeface="Garamond"/>
              <a:ea typeface="Garamond"/>
              <a:cs typeface="Garamond"/>
            </a:endParaRPr>
          </a:p>
        </p:txBody>
      </p:sp>
    </p:spTree>
  </p:cSld>
  <p:clrMapOvr>
    <a:masterClrMapping/>
  </p:clrMapOvr>
  <p:transition xmlns:p14="http://schemas.microsoft.com/office/powerpoint/2010/main" spd="slow"/>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6" name="Shape 336"/>
          <p:cNvSpPr/>
          <p:nvPr/>
        </p:nvSpPr>
        <p:spPr>
          <a:xfrm>
            <a:off x="327024" y="1006455"/>
            <a:ext cx="6166978" cy="3036729"/>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lgn="l" defTabSz="914400">
              <a:lnSpc>
                <a:spcPct val="120000"/>
              </a:lnSpc>
              <a:defRPr sz="2000" b="0">
                <a:uFillTx/>
              </a:defRPr>
            </a:pPr>
            <a:r>
              <a:rPr i="1" dirty="0">
                <a:latin typeface="Garamond"/>
                <a:ea typeface="Garamond"/>
                <a:cs typeface="Garamond"/>
              </a:rPr>
              <a:t>Features of K-fold cross-validation:</a:t>
            </a:r>
          </a:p>
          <a:p>
            <a:pPr algn="l" defTabSz="914400">
              <a:lnSpc>
                <a:spcPct val="120000"/>
              </a:lnSpc>
              <a:defRPr sz="2000" b="0">
                <a:uFillTx/>
              </a:defRPr>
            </a:pPr>
            <a:endParaRPr i="1" dirty="0">
              <a:latin typeface="Garamond"/>
              <a:ea typeface="Garamond"/>
              <a:cs typeface="Garamond"/>
            </a:endParaRPr>
          </a:p>
          <a:p>
            <a:pPr marL="186689" indent="-146050" algn="l" defTabSz="914400">
              <a:lnSpc>
                <a:spcPct val="120000"/>
              </a:lnSpc>
              <a:buClr>
                <a:srgbClr val="000000"/>
              </a:buClr>
              <a:buSzPct val="69000"/>
              <a:buFont typeface="Lucida Grande"/>
              <a:buChar char="‣"/>
              <a:defRPr sz="2000" b="0">
                <a:uFillTx/>
              </a:defRPr>
            </a:pPr>
            <a:r>
              <a:rPr i="1" dirty="0">
                <a:latin typeface="Garamond"/>
                <a:ea typeface="Garamond"/>
                <a:cs typeface="Garamond"/>
              </a:rPr>
              <a:t>More accurate estimate of OOS prediction error.</a:t>
            </a:r>
          </a:p>
          <a:p>
            <a:pPr marL="186689" indent="-146050" algn="l" defTabSz="914400">
              <a:lnSpc>
                <a:spcPct val="120000"/>
              </a:lnSpc>
              <a:buClr>
                <a:srgbClr val="000000"/>
              </a:buClr>
              <a:buSzPct val="69000"/>
              <a:buFont typeface="Lucida Grande"/>
              <a:buChar char="‣"/>
              <a:defRPr sz="2000" b="0">
                <a:uFillTx/>
              </a:defRPr>
            </a:pPr>
            <a:r>
              <a:rPr i="1" dirty="0">
                <a:latin typeface="Garamond"/>
                <a:ea typeface="Garamond"/>
                <a:cs typeface="Garamond"/>
              </a:rPr>
              <a:t>More efficient use of data than single train/test split.</a:t>
            </a:r>
            <a:br>
              <a:rPr i="1" dirty="0">
                <a:latin typeface="Garamond"/>
                <a:ea typeface="Garamond"/>
                <a:cs typeface="Garamond"/>
              </a:rPr>
            </a:br>
            <a:r>
              <a:rPr i="1" dirty="0">
                <a:latin typeface="Garamond"/>
                <a:ea typeface="Garamond"/>
                <a:cs typeface="Garamond"/>
              </a:rPr>
              <a:t>     - Each record in our dataset is used for both training and testing.</a:t>
            </a:r>
          </a:p>
          <a:p>
            <a:pPr marL="186689" indent="-146050" algn="l" defTabSz="914400">
              <a:lnSpc>
                <a:spcPct val="120000"/>
              </a:lnSpc>
              <a:buClr>
                <a:srgbClr val="000000"/>
              </a:buClr>
              <a:buSzPct val="69000"/>
              <a:buFont typeface="Lucida Grande"/>
              <a:buChar char="‣"/>
              <a:defRPr sz="2000" b="0">
                <a:uFillTx/>
              </a:defRPr>
            </a:pPr>
            <a:r>
              <a:rPr i="1" dirty="0">
                <a:latin typeface="Garamond"/>
                <a:ea typeface="Garamond"/>
                <a:cs typeface="Garamond"/>
              </a:rPr>
              <a:t>Presents tradeoff between efficiency an computational expense.</a:t>
            </a:r>
            <a:br>
              <a:rPr i="1" dirty="0">
                <a:latin typeface="Garamond"/>
                <a:ea typeface="Garamond"/>
                <a:cs typeface="Garamond"/>
              </a:rPr>
            </a:br>
            <a:r>
              <a:rPr i="1" dirty="0">
                <a:latin typeface="Garamond"/>
                <a:ea typeface="Garamond"/>
                <a:cs typeface="Garamond"/>
              </a:rPr>
              <a:t>    - 10-fold CV is 10x more expensive than a single train/test split</a:t>
            </a:r>
          </a:p>
          <a:p>
            <a:pPr marL="186689" indent="-146050" algn="l" defTabSz="914400">
              <a:lnSpc>
                <a:spcPct val="120000"/>
              </a:lnSpc>
              <a:buClr>
                <a:srgbClr val="000000"/>
              </a:buClr>
              <a:buSzPct val="69000"/>
              <a:buFont typeface="Lucida Grande"/>
              <a:buChar char="‣"/>
              <a:defRPr sz="2000" b="0">
                <a:uFillTx/>
              </a:defRPr>
            </a:pPr>
            <a:r>
              <a:rPr i="1" dirty="0">
                <a:latin typeface="Garamond"/>
                <a:ea typeface="Garamond"/>
                <a:cs typeface="Garamond"/>
              </a:rPr>
              <a:t>Can be used for parameter tuning and model selection.</a:t>
            </a:r>
          </a:p>
        </p:txBody>
      </p:sp>
      <p:sp>
        <p:nvSpPr>
          <p:cNvPr id="337" name="Shape 337"/>
          <p:cNvSpPr>
            <a:spLocks noGrp="1"/>
          </p:cNvSpPr>
          <p:nvPr>
            <p:ph type="title"/>
          </p:nvPr>
        </p:nvSpPr>
        <p:spPr>
          <a:xfrm>
            <a:off x="468153" y="505195"/>
            <a:ext cx="7874121" cy="1016266"/>
          </a:xfrm>
          <a:prstGeom prst="rect">
            <a:avLst/>
          </a:prstGeom>
        </p:spPr>
        <p:txBody>
          <a:bodyPr lIns="50800" tIns="50800" rIns="50800" bIns="50800"/>
          <a:lstStyle>
            <a:lvl1pPr defTabSz="584200">
              <a:lnSpc>
                <a:spcPts val="2300"/>
              </a:lnSpc>
              <a:defRPr sz="2300" cap="none">
                <a:uFill>
                  <a:solidFill>
                    <a:srgbClr val="000000"/>
                  </a:solidFill>
                </a:uFill>
              </a:defRPr>
            </a:lvl1pPr>
          </a:lstStyle>
          <a:p>
            <a:r>
              <a:t>CROSS VALIDATION</a:t>
            </a:r>
          </a:p>
        </p:txBody>
      </p:sp>
      <p:sp>
        <p:nvSpPr>
          <p:cNvPr id="338" name="Shape 338"/>
          <p:cNvSpPr>
            <a:spLocks noGrp="1"/>
          </p:cNvSpPr>
          <p:nvPr>
            <p:ph type="sldNum" sz="quarter" idx="2"/>
          </p:nvPr>
        </p:nvSpPr>
        <p:spPr>
          <a:xfrm>
            <a:off x="8601075" y="526256"/>
            <a:ext cx="323752" cy="342901"/>
          </a:xfrm>
          <a:prstGeom prst="rect">
            <a:avLst/>
          </a:prstGeom>
          <a:extLst>
            <a:ext uri="{C572A759-6A51-4108-AA02-DFA0A04FC94B}">
              <ma14:wrappingTextBoxFlag xmlns:ma14="http://schemas.microsoft.com/office/mac/drawingml/2011/main" val="1"/>
            </a:ext>
          </a:extLst>
        </p:spPr>
        <p:txBody>
          <a:bodyPr wrap="square">
            <a:normAutofit lnSpcReduction="10000"/>
          </a:bodyPr>
          <a:lstStyle>
            <a:lvl1pPr algn="l" defTabSz="457200">
              <a:lnSpc>
                <a:spcPct val="100000"/>
              </a:lnSpc>
              <a:defRPr sz="2300">
                <a:latin typeface="Trebuchet MS"/>
                <a:ea typeface="Trebuchet MS"/>
                <a:cs typeface="Trebuchet MS"/>
                <a:sym typeface="Trebuchet MS"/>
              </a:defRPr>
            </a:lvl1pPr>
          </a:lstStyle>
          <a:p>
            <a:fld id="{86CB4B4D-7CA3-9044-876B-883B54F8677D}" type="slidenum">
              <a:rPr>
                <a:latin typeface="Garamond"/>
                <a:ea typeface="Garamond"/>
                <a:cs typeface="Garamond"/>
              </a:rPr>
              <a:t>28</a:t>
            </a:fld>
            <a:endParaRPr dirty="0">
              <a:latin typeface="Garamond"/>
              <a:ea typeface="Garamond"/>
              <a:cs typeface="Garamond"/>
            </a:endParaRPr>
          </a:p>
        </p:txBody>
      </p:sp>
    </p:spTree>
  </p:cSld>
  <p:clrMapOvr>
    <a:masterClrMapping/>
  </p:clrMapOvr>
  <p:transition xmlns:p14="http://schemas.microsoft.com/office/powerpoint/2010/main" spd="slow"/>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336">
                                            <p:txEl>
                                              <p:pRg st="2" end="2"/>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1" nodeType="afterEffect">
                                  <p:stCondLst>
                                    <p:cond delay="0"/>
                                  </p:stCondLst>
                                  <p:iterate>
                                    <p:tmAbs val="0"/>
                                  </p:iterate>
                                  <p:childTnLst>
                                    <p:set>
                                      <p:cBhvr>
                                        <p:cTn id="9" fill="hold"/>
                                        <p:tgtEl>
                                          <p:spTgt spid="336">
                                            <p:txEl>
                                              <p:pRg st="3" end="3"/>
                                            </p:txEl>
                                          </p:spTgt>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1" nodeType="clickEffect">
                                  <p:stCondLst>
                                    <p:cond delay="0"/>
                                  </p:stCondLst>
                                  <p:iterate>
                                    <p:tmAbs val="0"/>
                                  </p:iterate>
                                  <p:childTnLst>
                                    <p:set>
                                      <p:cBhvr>
                                        <p:cTn id="13" fill="hold"/>
                                        <p:tgtEl>
                                          <p:spTgt spid="336">
                                            <p:txEl>
                                              <p:pRg st="4" end="4"/>
                                            </p:txEl>
                                          </p:spTgt>
                                        </p:tgtEl>
                                        <p:attrNameLst>
                                          <p:attrName>style.visibility</p:attrName>
                                        </p:attrNameLst>
                                      </p:cBhvr>
                                      <p:to>
                                        <p:strVal val="visible"/>
                                      </p:to>
                                    </p:set>
                                  </p:childTnLst>
                                </p:cTn>
                              </p:par>
                            </p:childTnLst>
                          </p:cTn>
                        </p:par>
                        <p:par>
                          <p:cTn id="14" fill="hold">
                            <p:stCondLst>
                              <p:cond delay="0"/>
                            </p:stCondLst>
                            <p:childTnLst>
                              <p:par>
                                <p:cTn id="15" presetID="1" presetClass="entr" presetSubtype="0" fill="hold" grpId="1" nodeType="afterEffect">
                                  <p:stCondLst>
                                    <p:cond delay="0"/>
                                  </p:stCondLst>
                                  <p:iterate>
                                    <p:tmAbs val="0"/>
                                  </p:iterate>
                                  <p:childTnLst>
                                    <p:set>
                                      <p:cBhvr>
                                        <p:cTn id="16" fill="hold"/>
                                        <p:tgtEl>
                                          <p:spTgt spid="33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6" grpId="1" build="p" bldLvl="5" animBg="1" advAuto="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 name="Shape 358"/>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359" name="Shape 359"/>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360" name="Shape 360"/>
          <p:cNvSpPr>
            <a:spLocks noGrp="1"/>
          </p:cNvSpPr>
          <p:nvPr>
            <p:ph type="body" sz="quarter" idx="4294967295"/>
          </p:nvPr>
        </p:nvSpPr>
        <p:spPr>
          <a:xfrm>
            <a:off x="371475" y="495300"/>
            <a:ext cx="6400800" cy="620713"/>
          </a:xfrm>
          <a:prstGeom prst="rect">
            <a:avLst/>
          </a:prstGeom>
        </p:spPr>
        <p:txBody>
          <a:bodyPr/>
          <a:lstStyle>
            <a:lvl1pPr marL="40639" marR="40639" indent="0" defTabSz="914400">
              <a:buClr>
                <a:srgbClr val="FFFFFF"/>
              </a:buClr>
              <a:buFont typeface="Helvetica"/>
              <a:defRPr sz="2300"/>
            </a:lvl1pPr>
          </a:lstStyle>
          <a:p>
            <a:r>
              <a:t>DATA SCIENCE PART TIME COURSE</a:t>
            </a:r>
          </a:p>
        </p:txBody>
      </p:sp>
      <p:sp>
        <p:nvSpPr>
          <p:cNvPr id="362" name="Shape 362"/>
          <p:cNvSpPr>
            <a:spLocks noGrp="1"/>
          </p:cNvSpPr>
          <p:nvPr>
            <p:ph type="title" idx="4294967295"/>
          </p:nvPr>
        </p:nvSpPr>
        <p:spPr>
          <a:xfrm>
            <a:off x="457200" y="951707"/>
            <a:ext cx="8426451" cy="3894138"/>
          </a:xfrm>
          <a:prstGeom prst="rect">
            <a:avLst/>
          </a:prstGeom>
        </p:spPr>
        <p:txBody>
          <a:bodyPr lIns="38100" tIns="38100" rIns="38100" bIns="38100" anchor="ctr"/>
          <a:lstStyle>
            <a:lvl1pPr marL="27728" marR="27728" algn="ctr" defTabSz="914400">
              <a:lnSpc>
                <a:spcPct val="70000"/>
              </a:lnSpc>
              <a:defRPr sz="8800"/>
            </a:lvl1pPr>
          </a:lstStyle>
          <a:p>
            <a:pPr algn="l"/>
            <a:r>
              <a:rPr lang="en-AU" dirty="0" smtClean="0"/>
              <a:t>Slightly interactive session</a:t>
            </a:r>
            <a:endParaRPr dirty="0"/>
          </a:p>
        </p:txBody>
      </p:sp>
    </p:spTree>
    <p:extLst>
      <p:ext uri="{BB962C8B-B14F-4D97-AF65-F5344CB8AC3E}">
        <p14:creationId xmlns:p14="http://schemas.microsoft.com/office/powerpoint/2010/main" val="2157796277"/>
      </p:ext>
    </p:extLst>
  </p:cSld>
  <p:clrMapOvr>
    <a:masterClrMapping/>
  </p:clrMapOvr>
  <p:transition xmlns:p14="http://schemas.microsoft.com/office/powerpoint/2010/main" spd="slow"/>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 name="Shape 162"/>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163" name="Shape 163"/>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164" name="Shape 164"/>
          <p:cNvSpPr>
            <a:spLocks noGrp="1"/>
          </p:cNvSpPr>
          <p:nvPr>
            <p:ph type="title" idx="4294967295"/>
          </p:nvPr>
        </p:nvSpPr>
        <p:spPr>
          <a:xfrm>
            <a:off x="347662" y="1116012"/>
            <a:ext cx="8426451" cy="3894138"/>
          </a:xfrm>
          <a:prstGeom prst="rect">
            <a:avLst/>
          </a:prstGeom>
        </p:spPr>
        <p:txBody>
          <a:bodyPr lIns="38100" tIns="38100" rIns="38100" bIns="38100"/>
          <a:lstStyle>
            <a:lvl1pPr marL="27728" marR="27728" defTabSz="914400">
              <a:lnSpc>
                <a:spcPct val="70000"/>
              </a:lnSpc>
              <a:defRPr sz="8800"/>
            </a:lvl1pPr>
          </a:lstStyle>
          <a:p>
            <a:r>
              <a:rPr lang="en-AU" dirty="0" smtClean="0"/>
              <a:t>Over-fitting, under-fitting and other errors</a:t>
            </a:r>
            <a:endParaRPr dirty="0"/>
          </a:p>
        </p:txBody>
      </p:sp>
      <p:sp>
        <p:nvSpPr>
          <p:cNvPr id="165" name="Shape 165"/>
          <p:cNvSpPr>
            <a:spLocks noGrp="1"/>
          </p:cNvSpPr>
          <p:nvPr>
            <p:ph type="body" sz="quarter" idx="4294967295"/>
          </p:nvPr>
        </p:nvSpPr>
        <p:spPr>
          <a:xfrm>
            <a:off x="371475" y="495300"/>
            <a:ext cx="6400800" cy="620713"/>
          </a:xfrm>
          <a:prstGeom prst="rect">
            <a:avLst/>
          </a:prstGeom>
        </p:spPr>
        <p:txBody>
          <a:bodyPr/>
          <a:lstStyle>
            <a:lvl1pPr marL="40639" marR="40639" indent="0" defTabSz="914400">
              <a:buClr>
                <a:srgbClr val="FFFFFF"/>
              </a:buClr>
              <a:buFont typeface="Helvetica"/>
              <a:defRPr sz="2300"/>
            </a:lvl1pPr>
          </a:lstStyle>
          <a:p>
            <a:r>
              <a:t>DATA SCIENCE PART TIME COURSE</a:t>
            </a:r>
          </a:p>
        </p:txBody>
      </p:sp>
    </p:spTree>
  </p:cSld>
  <p:clrMapOvr>
    <a:masterClrMapping/>
  </p:clrMapOvr>
  <p:transition xmlns:p14="http://schemas.microsoft.com/office/powerpoint/2010/main" spd="slow"/>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 name="Shape 290"/>
          <p:cNvSpPr/>
          <p:nvPr/>
        </p:nvSpPr>
        <p:spPr>
          <a:xfrm>
            <a:off x="263524" y="1028699"/>
            <a:ext cx="92331" cy="451406"/>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lgn="l" defTabSz="914400">
              <a:lnSpc>
                <a:spcPct val="120000"/>
              </a:lnSpc>
              <a:defRPr sz="2000" b="0">
                <a:uFillTx/>
              </a:defRPr>
            </a:pPr>
            <a:endParaRPr i="1" dirty="0">
              <a:latin typeface="Garamond"/>
              <a:ea typeface="Garamond"/>
              <a:cs typeface="Garamond"/>
            </a:endParaRPr>
          </a:p>
        </p:txBody>
      </p:sp>
      <p:sp>
        <p:nvSpPr>
          <p:cNvPr id="306" name="Shape 306"/>
          <p:cNvSpPr>
            <a:spLocks noGrp="1"/>
          </p:cNvSpPr>
          <p:nvPr>
            <p:ph type="title"/>
          </p:nvPr>
        </p:nvSpPr>
        <p:spPr>
          <a:xfrm>
            <a:off x="468153" y="505195"/>
            <a:ext cx="7874121" cy="523504"/>
          </a:xfrm>
          <a:prstGeom prst="rect">
            <a:avLst/>
          </a:prstGeom>
        </p:spPr>
        <p:txBody>
          <a:bodyPr lIns="50800" tIns="50800" rIns="50800" bIns="50800"/>
          <a:lstStyle>
            <a:lvl1pPr defTabSz="584200">
              <a:lnSpc>
                <a:spcPts val="2300"/>
              </a:lnSpc>
              <a:defRPr sz="2300" cap="none">
                <a:uFill>
                  <a:solidFill>
                    <a:srgbClr val="000000"/>
                  </a:solidFill>
                </a:uFill>
              </a:defRPr>
            </a:lvl1pPr>
          </a:lstStyle>
          <a:p>
            <a:r>
              <a:rPr lang="en-AU" dirty="0" smtClean="0"/>
              <a:t>K-FOLD Code (the manual way)</a:t>
            </a:r>
            <a:endParaRPr dirty="0"/>
          </a:p>
        </p:txBody>
      </p:sp>
      <p:sp>
        <p:nvSpPr>
          <p:cNvPr id="307" name="Shape 307"/>
          <p:cNvSpPr>
            <a:spLocks noGrp="1"/>
          </p:cNvSpPr>
          <p:nvPr>
            <p:ph type="sldNum" sz="quarter" idx="2"/>
          </p:nvPr>
        </p:nvSpPr>
        <p:spPr>
          <a:xfrm>
            <a:off x="8601075" y="526256"/>
            <a:ext cx="323752" cy="342901"/>
          </a:xfrm>
          <a:prstGeom prst="rect">
            <a:avLst/>
          </a:prstGeom>
          <a:extLst>
            <a:ext uri="{C572A759-6A51-4108-AA02-DFA0A04FC94B}">
              <ma14:wrappingTextBoxFlag xmlns:ma14="http://schemas.microsoft.com/office/mac/drawingml/2011/main" val="1"/>
            </a:ext>
          </a:extLst>
        </p:spPr>
        <p:txBody>
          <a:bodyPr wrap="square">
            <a:normAutofit lnSpcReduction="10000"/>
          </a:bodyPr>
          <a:lstStyle>
            <a:lvl1pPr algn="l" defTabSz="457200">
              <a:lnSpc>
                <a:spcPct val="100000"/>
              </a:lnSpc>
              <a:defRPr sz="2300">
                <a:latin typeface="Trebuchet MS"/>
                <a:ea typeface="Trebuchet MS"/>
                <a:cs typeface="Trebuchet MS"/>
                <a:sym typeface="Trebuchet MS"/>
              </a:defRPr>
            </a:lvl1pPr>
          </a:lstStyle>
          <a:p>
            <a:fld id="{86CB4B4D-7CA3-9044-876B-883B54F8677D}" type="slidenum">
              <a:rPr>
                <a:latin typeface="Garamond"/>
                <a:ea typeface="Garamond"/>
                <a:cs typeface="Garamond"/>
              </a:rPr>
              <a:t>30</a:t>
            </a:fld>
            <a:endParaRPr dirty="0">
              <a:latin typeface="Garamond"/>
              <a:ea typeface="Garamond"/>
              <a:cs typeface="Garamond"/>
            </a:endParaRPr>
          </a:p>
        </p:txBody>
      </p:sp>
      <p:sp>
        <p:nvSpPr>
          <p:cNvPr id="2" name="TextBox 1"/>
          <p:cNvSpPr txBox="1"/>
          <p:nvPr/>
        </p:nvSpPr>
        <p:spPr>
          <a:xfrm>
            <a:off x="468153" y="1023141"/>
            <a:ext cx="8357336" cy="398057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a:r>
              <a:rPr lang="en-US" sz="1800" b="0" dirty="0">
                <a:latin typeface="Courier New"/>
                <a:ea typeface="Garamond"/>
                <a:cs typeface="Courier New"/>
              </a:rPr>
              <a:t>from </a:t>
            </a:r>
            <a:r>
              <a:rPr lang="en-US" sz="1800" b="0" dirty="0" err="1" smtClean="0">
                <a:latin typeface="Courier New"/>
                <a:ea typeface="Garamond"/>
                <a:cs typeface="Courier New"/>
              </a:rPr>
              <a:t>sklearn.cross_validation</a:t>
            </a:r>
            <a:r>
              <a:rPr lang="en-US" sz="1800" b="0" dirty="0" smtClean="0">
                <a:latin typeface="Courier New"/>
                <a:ea typeface="Garamond"/>
                <a:cs typeface="Courier New"/>
              </a:rPr>
              <a:t> import </a:t>
            </a:r>
            <a:r>
              <a:rPr lang="en-US" sz="1800" b="0" dirty="0" err="1" smtClean="0">
                <a:latin typeface="Courier New"/>
                <a:ea typeface="Garamond"/>
                <a:cs typeface="Courier New"/>
              </a:rPr>
              <a:t>KFold</a:t>
            </a:r>
            <a:endParaRPr lang="en-US" sz="1800" b="0" dirty="0" smtClean="0">
              <a:latin typeface="Courier New"/>
              <a:ea typeface="Garamond"/>
              <a:cs typeface="Courier New"/>
            </a:endParaRPr>
          </a:p>
          <a:p>
            <a:pPr algn="l"/>
            <a:r>
              <a:rPr lang="en-US" sz="1800" b="0" dirty="0" smtClean="0">
                <a:latin typeface="Courier New"/>
                <a:ea typeface="Garamond"/>
                <a:cs typeface="Courier New"/>
              </a:rPr>
              <a:t>DF = </a:t>
            </a:r>
            <a:r>
              <a:rPr lang="en-US" sz="1800" b="0" dirty="0" err="1" smtClean="0">
                <a:latin typeface="Courier New"/>
                <a:ea typeface="Garamond"/>
                <a:cs typeface="Courier New"/>
              </a:rPr>
              <a:t>pandas.from_csv</a:t>
            </a:r>
            <a:r>
              <a:rPr lang="en-US" sz="1800" b="0" dirty="0" smtClean="0">
                <a:latin typeface="Courier New"/>
                <a:ea typeface="Garamond"/>
                <a:cs typeface="Courier New"/>
              </a:rPr>
              <a:t>(…)</a:t>
            </a:r>
          </a:p>
          <a:p>
            <a:pPr algn="l"/>
            <a:r>
              <a:rPr lang="en-US" sz="1800" b="0" dirty="0" smtClean="0">
                <a:latin typeface="Courier New"/>
                <a:ea typeface="Garamond"/>
                <a:cs typeface="Courier New"/>
              </a:rPr>
              <a:t>X = DF[[…]]</a:t>
            </a:r>
          </a:p>
          <a:p>
            <a:pPr algn="l"/>
            <a:r>
              <a:rPr lang="en-US" sz="1800" b="0" dirty="0" smtClean="0">
                <a:latin typeface="Courier New"/>
                <a:ea typeface="Garamond"/>
                <a:cs typeface="Courier New"/>
              </a:rPr>
              <a:t>y = DF[[…]]</a:t>
            </a:r>
          </a:p>
          <a:p>
            <a:pPr algn="l"/>
            <a:r>
              <a:rPr lang="en-US" sz="1800" b="0" dirty="0" err="1" smtClean="0">
                <a:latin typeface="Courier New"/>
                <a:ea typeface="Garamond"/>
                <a:cs typeface="Courier New"/>
              </a:rPr>
              <a:t>Number_of_rows</a:t>
            </a:r>
            <a:r>
              <a:rPr lang="en-US" sz="1800" b="0" dirty="0" smtClean="0">
                <a:latin typeface="Courier New"/>
                <a:ea typeface="Garamond"/>
                <a:cs typeface="Courier New"/>
              </a:rPr>
              <a:t> = </a:t>
            </a:r>
            <a:r>
              <a:rPr lang="en-US" sz="1800" b="0" dirty="0" err="1" smtClean="0">
                <a:latin typeface="Courier New"/>
                <a:ea typeface="Garamond"/>
                <a:cs typeface="Courier New"/>
              </a:rPr>
              <a:t>len</a:t>
            </a:r>
            <a:r>
              <a:rPr lang="en-US" sz="1800" b="0" dirty="0" smtClean="0">
                <a:latin typeface="Courier New"/>
                <a:ea typeface="Garamond"/>
                <a:cs typeface="Courier New"/>
              </a:rPr>
              <a:t>(DF)</a:t>
            </a:r>
          </a:p>
          <a:p>
            <a:pPr algn="l"/>
            <a:r>
              <a:rPr lang="en-US" sz="1800" b="0" dirty="0">
                <a:latin typeface="Courier New"/>
                <a:ea typeface="Garamond"/>
                <a:cs typeface="Courier New"/>
              </a:rPr>
              <a:t>f</a:t>
            </a:r>
            <a:r>
              <a:rPr lang="en-US" sz="1800" b="0" dirty="0" smtClean="0">
                <a:latin typeface="Courier New"/>
                <a:ea typeface="Garamond"/>
                <a:cs typeface="Courier New"/>
              </a:rPr>
              <a:t>or </a:t>
            </a:r>
            <a:r>
              <a:rPr lang="en-US" sz="1800" dirty="0" smtClean="0">
                <a:latin typeface="Courier New"/>
                <a:ea typeface="Garamond"/>
                <a:cs typeface="Courier New"/>
              </a:rPr>
              <a:t>fold</a:t>
            </a:r>
            <a:r>
              <a:rPr lang="en-US" sz="1800" b="0" dirty="0" smtClean="0">
                <a:latin typeface="Courier New"/>
                <a:ea typeface="Garamond"/>
                <a:cs typeface="Courier New"/>
              </a:rPr>
              <a:t> in </a:t>
            </a:r>
            <a:r>
              <a:rPr lang="en-US" sz="1800" b="0" dirty="0" err="1" smtClean="0">
                <a:latin typeface="Courier New"/>
                <a:ea typeface="Garamond"/>
                <a:cs typeface="Courier New"/>
              </a:rPr>
              <a:t>KFold</a:t>
            </a:r>
            <a:r>
              <a:rPr lang="en-US" sz="1800" b="0" dirty="0" smtClean="0">
                <a:latin typeface="Courier New"/>
                <a:ea typeface="Garamond"/>
                <a:cs typeface="Courier New"/>
              </a:rPr>
              <a:t>(</a:t>
            </a:r>
            <a:r>
              <a:rPr lang="en-US" sz="1800" b="0" dirty="0" err="1" smtClean="0">
                <a:latin typeface="Courier New"/>
                <a:ea typeface="Garamond"/>
                <a:cs typeface="Courier New"/>
              </a:rPr>
              <a:t>Number_of_rows</a:t>
            </a:r>
            <a:r>
              <a:rPr lang="en-US" sz="1800" b="0" dirty="0" smtClean="0">
                <a:latin typeface="Courier New"/>
                <a:ea typeface="Garamond"/>
                <a:cs typeface="Courier New"/>
              </a:rPr>
              <a:t>, </a:t>
            </a:r>
            <a:r>
              <a:rPr lang="en-US" sz="1800" b="0" dirty="0" err="1" smtClean="0">
                <a:latin typeface="Courier New"/>
                <a:ea typeface="Garamond"/>
                <a:cs typeface="Courier New"/>
              </a:rPr>
              <a:t>n_folds</a:t>
            </a:r>
            <a:r>
              <a:rPr lang="en-US" sz="1800" b="0" dirty="0" smtClean="0">
                <a:latin typeface="Courier New"/>
                <a:ea typeface="Garamond"/>
                <a:cs typeface="Courier New"/>
              </a:rPr>
              <a:t>=10):</a:t>
            </a:r>
          </a:p>
          <a:p>
            <a:pPr algn="l"/>
            <a:r>
              <a:rPr lang="en-US" sz="1800" b="0" dirty="0">
                <a:latin typeface="Courier New"/>
                <a:ea typeface="Garamond"/>
                <a:cs typeface="Courier New"/>
              </a:rPr>
              <a:t> </a:t>
            </a:r>
            <a:r>
              <a:rPr lang="en-US" sz="1800" b="0" dirty="0" smtClean="0">
                <a:latin typeface="Courier New"/>
                <a:ea typeface="Garamond"/>
                <a:cs typeface="Courier New"/>
              </a:rPr>
              <a:t>   </a:t>
            </a:r>
            <a:r>
              <a:rPr lang="en-US" sz="1800" b="0" dirty="0" err="1" smtClean="0">
                <a:latin typeface="Courier New"/>
                <a:ea typeface="Garamond"/>
                <a:cs typeface="Courier New"/>
              </a:rPr>
              <a:t>train_fold</a:t>
            </a:r>
            <a:r>
              <a:rPr lang="en-US" sz="1800" b="0" dirty="0" smtClean="0">
                <a:latin typeface="Courier New"/>
                <a:ea typeface="Garamond"/>
                <a:cs typeface="Courier New"/>
              </a:rPr>
              <a:t> = </a:t>
            </a:r>
            <a:r>
              <a:rPr lang="en-US" sz="1800" dirty="0" smtClean="0">
                <a:latin typeface="Courier New"/>
                <a:ea typeface="Garamond"/>
                <a:cs typeface="Courier New"/>
              </a:rPr>
              <a:t>fold[0]</a:t>
            </a:r>
          </a:p>
          <a:p>
            <a:pPr algn="l"/>
            <a:r>
              <a:rPr lang="en-US" sz="1800" b="0" dirty="0" smtClean="0">
                <a:latin typeface="Courier New"/>
                <a:ea typeface="Garamond"/>
                <a:cs typeface="Courier New"/>
              </a:rPr>
              <a:t>    </a:t>
            </a:r>
            <a:r>
              <a:rPr lang="en-US" sz="1800" b="0" dirty="0" err="1" smtClean="0">
                <a:latin typeface="Courier New"/>
                <a:ea typeface="Garamond"/>
                <a:cs typeface="Courier New"/>
              </a:rPr>
              <a:t>test_fold</a:t>
            </a:r>
            <a:r>
              <a:rPr lang="en-US" sz="1800" b="0" dirty="0" smtClean="0">
                <a:latin typeface="Courier New"/>
                <a:ea typeface="Garamond"/>
                <a:cs typeface="Courier New"/>
              </a:rPr>
              <a:t> = </a:t>
            </a:r>
            <a:r>
              <a:rPr lang="en-US" sz="1800" dirty="0" smtClean="0">
                <a:latin typeface="Courier New"/>
                <a:ea typeface="Garamond"/>
                <a:cs typeface="Courier New"/>
              </a:rPr>
              <a:t>fold[1]</a:t>
            </a:r>
          </a:p>
          <a:p>
            <a:pPr algn="l"/>
            <a:r>
              <a:rPr lang="en-US" sz="1800" b="0" dirty="0">
                <a:latin typeface="Courier New"/>
                <a:ea typeface="Garamond"/>
                <a:cs typeface="Courier New"/>
              </a:rPr>
              <a:t> </a:t>
            </a:r>
            <a:r>
              <a:rPr lang="en-US" sz="1800" b="0" dirty="0" smtClean="0">
                <a:latin typeface="Courier New"/>
                <a:ea typeface="Garamond"/>
                <a:cs typeface="Courier New"/>
              </a:rPr>
              <a:t>   </a:t>
            </a:r>
            <a:r>
              <a:rPr lang="en-US" sz="1800" b="0" dirty="0" err="1" smtClean="0">
                <a:latin typeface="Courier New"/>
                <a:ea typeface="Garamond"/>
                <a:cs typeface="Courier New"/>
              </a:rPr>
              <a:t>X_fold</a:t>
            </a:r>
            <a:r>
              <a:rPr lang="en-US" sz="1800" b="0" dirty="0" smtClean="0">
                <a:latin typeface="Courier New"/>
                <a:ea typeface="Garamond"/>
                <a:cs typeface="Courier New"/>
              </a:rPr>
              <a:t> = X[</a:t>
            </a:r>
            <a:r>
              <a:rPr lang="en-US" sz="1800" b="0" dirty="0" err="1" smtClean="0">
                <a:latin typeface="Courier New"/>
                <a:ea typeface="Garamond"/>
                <a:cs typeface="Courier New"/>
              </a:rPr>
              <a:t>train_fold</a:t>
            </a:r>
            <a:r>
              <a:rPr lang="en-US" sz="1800" b="0" dirty="0" smtClean="0">
                <a:latin typeface="Courier New"/>
                <a:ea typeface="Garamond"/>
                <a:cs typeface="Courier New"/>
              </a:rPr>
              <a:t>]</a:t>
            </a:r>
          </a:p>
          <a:p>
            <a:pPr algn="l"/>
            <a:r>
              <a:rPr lang="en-US" sz="1800" b="0" dirty="0">
                <a:latin typeface="Courier New"/>
                <a:ea typeface="Garamond"/>
                <a:cs typeface="Courier New"/>
              </a:rPr>
              <a:t> </a:t>
            </a:r>
            <a:r>
              <a:rPr lang="en-US" sz="1800" b="0" dirty="0" smtClean="0">
                <a:latin typeface="Courier New"/>
                <a:ea typeface="Garamond"/>
                <a:cs typeface="Courier New"/>
              </a:rPr>
              <a:t>   </a:t>
            </a:r>
            <a:r>
              <a:rPr lang="en-US" sz="1800" b="0" dirty="0" err="1" smtClean="0">
                <a:latin typeface="Courier New"/>
                <a:ea typeface="Garamond"/>
                <a:cs typeface="Courier New"/>
              </a:rPr>
              <a:t>y_fold</a:t>
            </a:r>
            <a:r>
              <a:rPr lang="en-US" sz="1800" b="0" dirty="0" smtClean="0">
                <a:latin typeface="Courier New"/>
                <a:ea typeface="Garamond"/>
                <a:cs typeface="Courier New"/>
              </a:rPr>
              <a:t> = y[</a:t>
            </a:r>
            <a:r>
              <a:rPr lang="en-US" sz="1800" b="0" dirty="0" err="1" smtClean="0">
                <a:latin typeface="Courier New"/>
                <a:ea typeface="Garamond"/>
                <a:cs typeface="Courier New"/>
              </a:rPr>
              <a:t>train_fold</a:t>
            </a:r>
            <a:r>
              <a:rPr lang="en-US" sz="1800" b="0" dirty="0" smtClean="0">
                <a:latin typeface="Courier New"/>
                <a:ea typeface="Garamond"/>
                <a:cs typeface="Courier New"/>
              </a:rPr>
              <a:t>]</a:t>
            </a:r>
          </a:p>
          <a:p>
            <a:pPr algn="l"/>
            <a:r>
              <a:rPr lang="en-US" sz="1800" b="0" dirty="0">
                <a:latin typeface="Courier New"/>
                <a:ea typeface="Garamond"/>
                <a:cs typeface="Courier New"/>
              </a:rPr>
              <a:t> </a:t>
            </a:r>
            <a:r>
              <a:rPr lang="en-US" sz="1800" b="0" dirty="0" smtClean="0">
                <a:latin typeface="Courier New"/>
                <a:ea typeface="Garamond"/>
                <a:cs typeface="Courier New"/>
              </a:rPr>
              <a:t>   classifier = </a:t>
            </a:r>
            <a:r>
              <a:rPr lang="en-US" sz="1800" b="0" dirty="0" err="1" smtClean="0">
                <a:latin typeface="Courier New"/>
                <a:ea typeface="Garamond"/>
                <a:cs typeface="Courier New"/>
              </a:rPr>
              <a:t>sklearn.classifier.FavouriteClassifier</a:t>
            </a:r>
            <a:r>
              <a:rPr lang="en-US" sz="1800" b="0" dirty="0" smtClean="0">
                <a:latin typeface="Courier New"/>
                <a:ea typeface="Garamond"/>
                <a:cs typeface="Courier New"/>
              </a:rPr>
              <a:t>()</a:t>
            </a:r>
          </a:p>
          <a:p>
            <a:pPr algn="l"/>
            <a:r>
              <a:rPr lang="en-US" sz="1800" b="0" dirty="0">
                <a:latin typeface="Courier New"/>
                <a:ea typeface="Garamond"/>
                <a:cs typeface="Courier New"/>
              </a:rPr>
              <a:t> </a:t>
            </a:r>
            <a:r>
              <a:rPr lang="en-US" sz="1800" b="0" dirty="0" smtClean="0">
                <a:latin typeface="Courier New"/>
                <a:ea typeface="Garamond"/>
                <a:cs typeface="Courier New"/>
              </a:rPr>
              <a:t>   </a:t>
            </a:r>
            <a:r>
              <a:rPr lang="en-US" sz="1800" b="0" dirty="0" err="1" smtClean="0">
                <a:latin typeface="Courier New"/>
                <a:ea typeface="Garamond"/>
                <a:cs typeface="Courier New"/>
              </a:rPr>
              <a:t>classifier.fit</a:t>
            </a:r>
            <a:r>
              <a:rPr lang="en-US" sz="1800" b="0" dirty="0" smtClean="0">
                <a:latin typeface="Courier New"/>
                <a:ea typeface="Garamond"/>
                <a:cs typeface="Courier New"/>
              </a:rPr>
              <a:t>(</a:t>
            </a:r>
            <a:r>
              <a:rPr lang="en-US" sz="1800" b="0" dirty="0" err="1" smtClean="0">
                <a:latin typeface="Courier New"/>
                <a:ea typeface="Garamond"/>
                <a:cs typeface="Courier New"/>
              </a:rPr>
              <a:t>X_fold</a:t>
            </a:r>
            <a:r>
              <a:rPr lang="en-US" sz="1800" b="0" dirty="0" smtClean="0">
                <a:latin typeface="Courier New"/>
                <a:ea typeface="Garamond"/>
                <a:cs typeface="Courier New"/>
              </a:rPr>
              <a:t>, </a:t>
            </a:r>
            <a:r>
              <a:rPr lang="en-US" sz="1800" b="0" dirty="0" err="1" smtClean="0">
                <a:latin typeface="Courier New"/>
                <a:ea typeface="Garamond"/>
                <a:cs typeface="Courier New"/>
              </a:rPr>
              <a:t>y_fold</a:t>
            </a:r>
            <a:r>
              <a:rPr lang="en-US" sz="1800" b="0" dirty="0" smtClean="0">
                <a:latin typeface="Courier New"/>
                <a:ea typeface="Garamond"/>
                <a:cs typeface="Courier New"/>
              </a:rPr>
              <a:t>)</a:t>
            </a:r>
          </a:p>
          <a:p>
            <a:pPr algn="l"/>
            <a:r>
              <a:rPr lang="en-US" sz="1800" b="0" dirty="0" smtClean="0">
                <a:latin typeface="Courier New"/>
                <a:ea typeface="Garamond"/>
                <a:cs typeface="Courier New"/>
              </a:rPr>
              <a:t>    predictions = </a:t>
            </a:r>
            <a:r>
              <a:rPr lang="en-US" sz="1800" b="0" dirty="0" err="1" smtClean="0">
                <a:latin typeface="Courier New"/>
                <a:ea typeface="Garamond"/>
                <a:cs typeface="Courier New"/>
              </a:rPr>
              <a:t>classifier.predict</a:t>
            </a:r>
            <a:r>
              <a:rPr lang="en-US" sz="1800" b="0" dirty="0" smtClean="0">
                <a:latin typeface="Courier New"/>
                <a:ea typeface="Garamond"/>
                <a:cs typeface="Courier New"/>
              </a:rPr>
              <a:t>(X[</a:t>
            </a:r>
            <a:r>
              <a:rPr lang="en-US" sz="1800" b="0" dirty="0" err="1" smtClean="0">
                <a:latin typeface="Courier New"/>
                <a:ea typeface="Garamond"/>
                <a:cs typeface="Courier New"/>
              </a:rPr>
              <a:t>test_fold</a:t>
            </a:r>
            <a:r>
              <a:rPr lang="en-US" sz="1800" b="0" dirty="0" smtClean="0">
                <a:latin typeface="Courier New"/>
                <a:ea typeface="Garamond"/>
                <a:cs typeface="Courier New"/>
              </a:rPr>
              <a:t>])</a:t>
            </a:r>
          </a:p>
          <a:p>
            <a:pPr algn="l"/>
            <a:r>
              <a:rPr lang="en-US" sz="1800" b="0" dirty="0" smtClean="0">
                <a:latin typeface="Courier New"/>
                <a:ea typeface="Garamond"/>
                <a:cs typeface="Courier New"/>
              </a:rPr>
              <a:t>    print </a:t>
            </a:r>
            <a:r>
              <a:rPr lang="en-US" sz="1800" b="0" dirty="0" err="1" smtClean="0">
                <a:latin typeface="Courier New"/>
                <a:ea typeface="Garamond"/>
                <a:cs typeface="Courier New"/>
              </a:rPr>
              <a:t>accuracy_score</a:t>
            </a:r>
            <a:r>
              <a:rPr lang="en-US" sz="1800" b="0" dirty="0">
                <a:latin typeface="Courier New"/>
                <a:ea typeface="Garamond"/>
                <a:cs typeface="Courier New"/>
              </a:rPr>
              <a:t>(</a:t>
            </a:r>
            <a:r>
              <a:rPr lang="en-US" sz="1800" b="0" dirty="0" smtClean="0">
                <a:latin typeface="Courier New"/>
                <a:ea typeface="Garamond"/>
                <a:cs typeface="Courier New"/>
              </a:rPr>
              <a:t>y[</a:t>
            </a:r>
            <a:r>
              <a:rPr lang="en-US" sz="1800" b="0" dirty="0" err="1" smtClean="0">
                <a:latin typeface="Courier New"/>
                <a:ea typeface="Garamond"/>
                <a:cs typeface="Courier New"/>
              </a:rPr>
              <a:t>test_fold</a:t>
            </a:r>
            <a:r>
              <a:rPr lang="en-US" sz="1800" b="0" dirty="0" smtClean="0">
                <a:latin typeface="Courier New"/>
                <a:ea typeface="Garamond"/>
                <a:cs typeface="Courier New"/>
              </a:rPr>
              <a:t>], predictions)</a:t>
            </a:r>
            <a:endParaRPr kumimoji="0" lang="en-US" sz="1800" b="0" i="0" u="none" strike="noStrike" cap="none" spc="0" normalizeH="0" baseline="0" dirty="0">
              <a:ln>
                <a:noFill/>
              </a:ln>
              <a:solidFill>
                <a:srgbClr val="000000"/>
              </a:solidFill>
              <a:effectLst/>
              <a:uFill>
                <a:solidFill>
                  <a:srgbClr val="000000"/>
                </a:solidFill>
              </a:uFill>
              <a:latin typeface="Courier New"/>
              <a:ea typeface="Garamond"/>
              <a:cs typeface="Courier New"/>
              <a:sym typeface="Helvetica"/>
            </a:endParaRPr>
          </a:p>
        </p:txBody>
      </p:sp>
    </p:spTree>
    <p:extLst>
      <p:ext uri="{BB962C8B-B14F-4D97-AF65-F5344CB8AC3E}">
        <p14:creationId xmlns:p14="http://schemas.microsoft.com/office/powerpoint/2010/main" val="1822831255"/>
      </p:ext>
    </p:extLst>
  </p:cSld>
  <p:clrMapOvr>
    <a:masterClrMapping/>
  </p:clrMapOvr>
  <p:transition xmlns:p14="http://schemas.microsoft.com/office/powerpoint/2010/main" spd="slow"/>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 name="Shape 290"/>
          <p:cNvSpPr/>
          <p:nvPr/>
        </p:nvSpPr>
        <p:spPr>
          <a:xfrm>
            <a:off x="263524" y="1028699"/>
            <a:ext cx="92331" cy="451406"/>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lgn="l" defTabSz="914400">
              <a:lnSpc>
                <a:spcPct val="120000"/>
              </a:lnSpc>
              <a:defRPr sz="2000" b="0">
                <a:uFillTx/>
              </a:defRPr>
            </a:pPr>
            <a:endParaRPr i="1" dirty="0">
              <a:latin typeface="Garamond"/>
              <a:ea typeface="Garamond"/>
              <a:cs typeface="Garamond"/>
            </a:endParaRPr>
          </a:p>
        </p:txBody>
      </p:sp>
      <p:sp>
        <p:nvSpPr>
          <p:cNvPr id="306" name="Shape 306"/>
          <p:cNvSpPr>
            <a:spLocks noGrp="1"/>
          </p:cNvSpPr>
          <p:nvPr>
            <p:ph type="title"/>
          </p:nvPr>
        </p:nvSpPr>
        <p:spPr>
          <a:xfrm>
            <a:off x="468153" y="505195"/>
            <a:ext cx="7874121" cy="523504"/>
          </a:xfrm>
          <a:prstGeom prst="rect">
            <a:avLst/>
          </a:prstGeom>
        </p:spPr>
        <p:txBody>
          <a:bodyPr lIns="50800" tIns="50800" rIns="50800" bIns="50800"/>
          <a:lstStyle>
            <a:lvl1pPr defTabSz="584200">
              <a:lnSpc>
                <a:spcPts val="2300"/>
              </a:lnSpc>
              <a:defRPr sz="2300" cap="none">
                <a:uFill>
                  <a:solidFill>
                    <a:srgbClr val="000000"/>
                  </a:solidFill>
                </a:uFill>
              </a:defRPr>
            </a:lvl1pPr>
          </a:lstStyle>
          <a:p>
            <a:r>
              <a:rPr lang="en-AU" dirty="0" smtClean="0"/>
              <a:t>K-FOLD Code (automatic)</a:t>
            </a:r>
            <a:endParaRPr dirty="0"/>
          </a:p>
        </p:txBody>
      </p:sp>
      <p:sp>
        <p:nvSpPr>
          <p:cNvPr id="307" name="Shape 307"/>
          <p:cNvSpPr>
            <a:spLocks noGrp="1"/>
          </p:cNvSpPr>
          <p:nvPr>
            <p:ph type="sldNum" sz="quarter" idx="2"/>
          </p:nvPr>
        </p:nvSpPr>
        <p:spPr>
          <a:xfrm>
            <a:off x="8601075" y="526256"/>
            <a:ext cx="323752" cy="342901"/>
          </a:xfrm>
          <a:prstGeom prst="rect">
            <a:avLst/>
          </a:prstGeom>
          <a:extLst>
            <a:ext uri="{C572A759-6A51-4108-AA02-DFA0A04FC94B}">
              <ma14:wrappingTextBoxFlag xmlns:ma14="http://schemas.microsoft.com/office/mac/drawingml/2011/main" val="1"/>
            </a:ext>
          </a:extLst>
        </p:spPr>
        <p:txBody>
          <a:bodyPr wrap="square">
            <a:normAutofit lnSpcReduction="10000"/>
          </a:bodyPr>
          <a:lstStyle>
            <a:lvl1pPr algn="l" defTabSz="457200">
              <a:lnSpc>
                <a:spcPct val="100000"/>
              </a:lnSpc>
              <a:defRPr sz="2300">
                <a:latin typeface="Trebuchet MS"/>
                <a:ea typeface="Trebuchet MS"/>
                <a:cs typeface="Trebuchet MS"/>
                <a:sym typeface="Trebuchet MS"/>
              </a:defRPr>
            </a:lvl1pPr>
          </a:lstStyle>
          <a:p>
            <a:fld id="{86CB4B4D-7CA3-9044-876B-883B54F8677D}" type="slidenum">
              <a:rPr>
                <a:latin typeface="Garamond"/>
                <a:ea typeface="Garamond"/>
                <a:cs typeface="Garamond"/>
              </a:rPr>
              <a:t>31</a:t>
            </a:fld>
            <a:endParaRPr dirty="0">
              <a:latin typeface="Garamond"/>
              <a:ea typeface="Garamond"/>
              <a:cs typeface="Garamond"/>
            </a:endParaRPr>
          </a:p>
        </p:txBody>
      </p:sp>
      <p:sp>
        <p:nvSpPr>
          <p:cNvPr id="2" name="TextBox 1"/>
          <p:cNvSpPr txBox="1"/>
          <p:nvPr/>
        </p:nvSpPr>
        <p:spPr>
          <a:xfrm>
            <a:off x="468153" y="1117200"/>
            <a:ext cx="8357336" cy="176458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a:r>
              <a:rPr lang="en-US" sz="1800" b="0" dirty="0">
                <a:latin typeface="Courier New"/>
                <a:ea typeface="Garamond"/>
                <a:cs typeface="Courier New"/>
              </a:rPr>
              <a:t>from </a:t>
            </a:r>
            <a:r>
              <a:rPr lang="en-US" sz="1800" b="0" dirty="0" err="1" smtClean="0">
                <a:latin typeface="Courier New"/>
                <a:ea typeface="Garamond"/>
                <a:cs typeface="Courier New"/>
              </a:rPr>
              <a:t>sklearn.cross_validation</a:t>
            </a:r>
            <a:r>
              <a:rPr lang="en-US" sz="1800" b="0" dirty="0" smtClean="0">
                <a:latin typeface="Courier New"/>
                <a:ea typeface="Garamond"/>
                <a:cs typeface="Courier New"/>
              </a:rPr>
              <a:t> import </a:t>
            </a:r>
            <a:r>
              <a:rPr lang="en-US" sz="1800" b="0" dirty="0" err="1" smtClean="0">
                <a:latin typeface="Courier New"/>
                <a:ea typeface="Garamond"/>
                <a:cs typeface="Courier New"/>
              </a:rPr>
              <a:t>cross_val_score</a:t>
            </a:r>
            <a:endParaRPr lang="en-US" sz="1800" b="0" dirty="0" smtClean="0">
              <a:latin typeface="Courier New"/>
              <a:ea typeface="Garamond"/>
              <a:cs typeface="Courier New"/>
            </a:endParaRPr>
          </a:p>
          <a:p>
            <a:pPr algn="l"/>
            <a:r>
              <a:rPr lang="en-US" sz="1800" b="0" dirty="0" smtClean="0">
                <a:latin typeface="Courier New"/>
                <a:ea typeface="Garamond"/>
                <a:cs typeface="Courier New"/>
              </a:rPr>
              <a:t>DF = </a:t>
            </a:r>
            <a:r>
              <a:rPr lang="en-US" sz="1800" b="0" dirty="0" err="1" smtClean="0">
                <a:latin typeface="Courier New"/>
                <a:ea typeface="Garamond"/>
                <a:cs typeface="Courier New"/>
              </a:rPr>
              <a:t>pandas.from_csv</a:t>
            </a:r>
            <a:r>
              <a:rPr lang="en-US" sz="1800" b="0" dirty="0" smtClean="0">
                <a:latin typeface="Courier New"/>
                <a:ea typeface="Garamond"/>
                <a:cs typeface="Courier New"/>
              </a:rPr>
              <a:t>(…)</a:t>
            </a:r>
          </a:p>
          <a:p>
            <a:pPr algn="l"/>
            <a:r>
              <a:rPr lang="en-US" sz="1800" b="0" dirty="0" smtClean="0">
                <a:latin typeface="Courier New"/>
                <a:ea typeface="Garamond"/>
                <a:cs typeface="Courier New"/>
              </a:rPr>
              <a:t>X = DF[[…]]</a:t>
            </a:r>
          </a:p>
          <a:p>
            <a:pPr algn="l"/>
            <a:r>
              <a:rPr lang="en-US" sz="1800" b="0" dirty="0" smtClean="0">
                <a:latin typeface="Courier New"/>
                <a:ea typeface="Garamond"/>
                <a:cs typeface="Courier New"/>
              </a:rPr>
              <a:t>y = DF[[…]]</a:t>
            </a:r>
          </a:p>
          <a:p>
            <a:pPr algn="l"/>
            <a:r>
              <a:rPr lang="en-US" sz="1800" b="0" dirty="0">
                <a:latin typeface="Courier New"/>
                <a:ea typeface="Garamond"/>
                <a:cs typeface="Courier New"/>
              </a:rPr>
              <a:t>classifier = </a:t>
            </a:r>
            <a:r>
              <a:rPr lang="en-US" sz="1800" b="0" dirty="0" err="1">
                <a:latin typeface="Courier New"/>
                <a:ea typeface="Garamond"/>
                <a:cs typeface="Courier New"/>
              </a:rPr>
              <a:t>sklearn.classifier.FavouriteClassifier</a:t>
            </a:r>
            <a:r>
              <a:rPr lang="en-US" sz="1800" b="0" dirty="0">
                <a:latin typeface="Courier New"/>
                <a:ea typeface="Garamond"/>
                <a:cs typeface="Courier New"/>
              </a:rPr>
              <a:t>(</a:t>
            </a:r>
            <a:r>
              <a:rPr lang="en-US" sz="1800" b="0" dirty="0" smtClean="0">
                <a:latin typeface="Courier New"/>
                <a:ea typeface="Garamond"/>
                <a:cs typeface="Courier New"/>
              </a:rPr>
              <a:t>)</a:t>
            </a:r>
          </a:p>
          <a:p>
            <a:pPr algn="l"/>
            <a:r>
              <a:rPr lang="en-US" sz="1800" b="0" dirty="0" err="1" smtClean="0">
                <a:latin typeface="Courier New"/>
                <a:ea typeface="Garamond"/>
                <a:cs typeface="Courier New"/>
              </a:rPr>
              <a:t>cross_val_score</a:t>
            </a:r>
            <a:r>
              <a:rPr lang="en-US" sz="1800" b="0" dirty="0" smtClean="0">
                <a:latin typeface="Courier New"/>
                <a:ea typeface="Garamond"/>
                <a:cs typeface="Courier New"/>
              </a:rPr>
              <a:t>(classifier, X, y,</a:t>
            </a:r>
            <a:r>
              <a:rPr lang="en-US" sz="1800" b="0" dirty="0">
                <a:latin typeface="Courier New"/>
                <a:ea typeface="Garamond"/>
                <a:cs typeface="Courier New"/>
              </a:rPr>
              <a:t> </a:t>
            </a:r>
            <a:r>
              <a:rPr lang="en-US" sz="1800" b="0" dirty="0" smtClean="0">
                <a:latin typeface="Courier New"/>
                <a:ea typeface="Garamond"/>
                <a:cs typeface="Courier New"/>
              </a:rPr>
              <a:t>cv=10, scoring=‘accuracy’)</a:t>
            </a:r>
          </a:p>
        </p:txBody>
      </p:sp>
      <p:cxnSp>
        <p:nvCxnSpPr>
          <p:cNvPr id="4" name="Straight Arrow Connector 3"/>
          <p:cNvCxnSpPr/>
          <p:nvPr/>
        </p:nvCxnSpPr>
        <p:spPr>
          <a:xfrm flipV="1">
            <a:off x="1654112" y="2881786"/>
            <a:ext cx="0" cy="384160"/>
          </a:xfrm>
          <a:prstGeom prst="straightConnector1">
            <a:avLst/>
          </a:prstGeom>
          <a:noFill/>
          <a:ln w="25400" cap="flat">
            <a:solidFill>
              <a:schemeClr val="accent5"/>
            </a:solidFill>
            <a:prstDash val="solid"/>
            <a:round/>
            <a:tailEnd type="arrow"/>
          </a:ln>
          <a:effectLst/>
          <a:sp3d/>
        </p:spPr>
        <p:style>
          <a:lnRef idx="0">
            <a:scrgbClr r="0" g="0" b="0"/>
          </a:lnRef>
          <a:fillRef idx="0">
            <a:scrgbClr r="0" g="0" b="0"/>
          </a:fillRef>
          <a:effectRef idx="0">
            <a:scrgbClr r="0" g="0" b="0"/>
          </a:effectRef>
          <a:fontRef idx="none"/>
        </p:style>
      </p:cxnSp>
      <p:sp>
        <p:nvSpPr>
          <p:cNvPr id="5" name="TextBox 4"/>
          <p:cNvSpPr txBox="1"/>
          <p:nvPr/>
        </p:nvSpPr>
        <p:spPr>
          <a:xfrm>
            <a:off x="263524" y="3339424"/>
            <a:ext cx="2375751" cy="81047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lang="en-US" b="0" dirty="0" smtClean="0">
                <a:solidFill>
                  <a:srgbClr val="FF0000"/>
                </a:solidFill>
                <a:latin typeface="Garamond"/>
                <a:ea typeface="Garamond"/>
                <a:cs typeface="Garamond"/>
              </a:rPr>
              <a:t>Run the </a:t>
            </a:r>
            <a:r>
              <a:rPr lang="en-US" b="0" dirty="0" smtClean="0">
                <a:solidFill>
                  <a:srgbClr val="FF0000"/>
                </a:solidFill>
                <a:latin typeface="Courier New"/>
                <a:ea typeface="Garamond"/>
                <a:cs typeface="Courier New"/>
              </a:rPr>
              <a:t>for</a:t>
            </a:r>
            <a:r>
              <a:rPr lang="en-US" b="0" dirty="0" smtClean="0">
                <a:solidFill>
                  <a:srgbClr val="FF0000"/>
                </a:solidFill>
                <a:latin typeface="Garamond"/>
                <a:ea typeface="Garamond"/>
                <a:cs typeface="Garamond"/>
              </a:rPr>
              <a:t> loop of a </a:t>
            </a:r>
            <a:r>
              <a:rPr lang="en-US" b="0" dirty="0" err="1" smtClean="0">
                <a:solidFill>
                  <a:srgbClr val="FF0000"/>
                </a:solidFill>
                <a:latin typeface="Garamond"/>
                <a:ea typeface="Garamond"/>
                <a:cs typeface="Garamond"/>
              </a:rPr>
              <a:t>KFold</a:t>
            </a:r>
            <a:endParaRPr kumimoji="0" lang="en-US" sz="2300" b="0" i="0" u="none" strike="noStrike" cap="none" spc="0" normalizeH="0" baseline="0" dirty="0">
              <a:ln>
                <a:noFill/>
              </a:ln>
              <a:solidFill>
                <a:srgbClr val="FF0000"/>
              </a:solidFill>
              <a:effectLst/>
              <a:uFill>
                <a:solidFill>
                  <a:srgbClr val="000000"/>
                </a:solidFill>
              </a:uFill>
              <a:latin typeface="Garamond"/>
              <a:ea typeface="Garamond"/>
              <a:cs typeface="Garamond"/>
              <a:sym typeface="Helvetica"/>
            </a:endParaRPr>
          </a:p>
        </p:txBody>
      </p:sp>
      <p:cxnSp>
        <p:nvCxnSpPr>
          <p:cNvPr id="9" name="Straight Arrow Connector 8"/>
          <p:cNvCxnSpPr/>
          <p:nvPr/>
        </p:nvCxnSpPr>
        <p:spPr>
          <a:xfrm flipV="1">
            <a:off x="3467499" y="2842106"/>
            <a:ext cx="1795469" cy="680579"/>
          </a:xfrm>
          <a:prstGeom prst="straightConnector1">
            <a:avLst/>
          </a:prstGeom>
          <a:noFill/>
          <a:ln w="25400" cap="flat">
            <a:solidFill>
              <a:schemeClr val="accent5"/>
            </a:solidFill>
            <a:prstDash val="solid"/>
            <a:round/>
            <a:tailEnd type="arrow"/>
          </a:ln>
          <a:effectLst/>
          <a:sp3d/>
        </p:spPr>
        <p:style>
          <a:lnRef idx="0">
            <a:scrgbClr r="0" g="0" b="0"/>
          </a:lnRef>
          <a:fillRef idx="0">
            <a:scrgbClr r="0" g="0" b="0"/>
          </a:fillRef>
          <a:effectRef idx="0">
            <a:scrgbClr r="0" g="0" b="0"/>
          </a:effectRef>
          <a:fontRef idx="none"/>
        </p:style>
      </p:cxnSp>
      <p:sp>
        <p:nvSpPr>
          <p:cNvPr id="11" name="TextBox 10"/>
          <p:cNvSpPr txBox="1"/>
          <p:nvPr/>
        </p:nvSpPr>
        <p:spPr>
          <a:xfrm>
            <a:off x="2774289" y="3521788"/>
            <a:ext cx="1386419" cy="81047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lang="en-US" b="0" dirty="0" err="1" smtClean="0">
                <a:solidFill>
                  <a:srgbClr val="FF0000"/>
                </a:solidFill>
                <a:latin typeface="Garamond"/>
                <a:ea typeface="Garamond"/>
                <a:cs typeface="Garamond"/>
              </a:rPr>
              <a:t>n_folds</a:t>
            </a:r>
            <a:r>
              <a:rPr lang="en-US" b="0" dirty="0" smtClean="0">
                <a:solidFill>
                  <a:srgbClr val="FF0000"/>
                </a:solidFill>
                <a:latin typeface="Garamond"/>
                <a:ea typeface="Garamond"/>
                <a:cs typeface="Garamond"/>
              </a:rPr>
              <a:t> parameter</a:t>
            </a:r>
            <a:endParaRPr kumimoji="0" lang="en-US" sz="2300" b="0" i="0" u="none" strike="noStrike" cap="none" spc="0" normalizeH="0" baseline="0" dirty="0">
              <a:ln>
                <a:noFill/>
              </a:ln>
              <a:solidFill>
                <a:srgbClr val="FF0000"/>
              </a:solidFill>
              <a:effectLst/>
              <a:uFill>
                <a:solidFill>
                  <a:srgbClr val="000000"/>
                </a:solidFill>
              </a:uFill>
              <a:latin typeface="Garamond"/>
              <a:ea typeface="Garamond"/>
              <a:cs typeface="Garamond"/>
              <a:sym typeface="Helvetica"/>
            </a:endParaRPr>
          </a:p>
        </p:txBody>
      </p:sp>
      <p:cxnSp>
        <p:nvCxnSpPr>
          <p:cNvPr id="13" name="Straight Arrow Connector 12"/>
          <p:cNvCxnSpPr/>
          <p:nvPr/>
        </p:nvCxnSpPr>
        <p:spPr>
          <a:xfrm flipV="1">
            <a:off x="7579794" y="2881787"/>
            <a:ext cx="0" cy="640898"/>
          </a:xfrm>
          <a:prstGeom prst="straightConnector1">
            <a:avLst/>
          </a:prstGeom>
          <a:noFill/>
          <a:ln w="25400" cap="flat">
            <a:solidFill>
              <a:schemeClr val="accent5"/>
            </a:solidFill>
            <a:prstDash val="solid"/>
            <a:round/>
            <a:tailEnd type="arrow"/>
          </a:ln>
          <a:effectLst/>
          <a:sp3d/>
        </p:spPr>
        <p:style>
          <a:lnRef idx="0">
            <a:scrgbClr r="0" g="0" b="0"/>
          </a:lnRef>
          <a:fillRef idx="0">
            <a:scrgbClr r="0" g="0" b="0"/>
          </a:fillRef>
          <a:effectRef idx="0">
            <a:scrgbClr r="0" g="0" b="0"/>
          </a:effectRef>
          <a:fontRef idx="none"/>
        </p:style>
      </p:cxnSp>
      <p:sp>
        <p:nvSpPr>
          <p:cNvPr id="15" name="TextBox 14"/>
          <p:cNvSpPr txBox="1"/>
          <p:nvPr/>
        </p:nvSpPr>
        <p:spPr>
          <a:xfrm>
            <a:off x="4439282" y="3404541"/>
            <a:ext cx="4485545" cy="147219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lang="en-US" b="0" dirty="0" smtClean="0">
                <a:solidFill>
                  <a:srgbClr val="FF0000"/>
                </a:solidFill>
                <a:latin typeface="Garamond"/>
                <a:ea typeface="Garamond"/>
                <a:cs typeface="Garamond"/>
              </a:rPr>
              <a:t>Can be a function.</a:t>
            </a:r>
          </a:p>
          <a:p>
            <a:pPr marL="0" marR="0" indent="0" algn="l" defTabSz="584200" rtl="0" fontAlgn="auto" latinLnBrk="0" hangingPunct="0">
              <a:lnSpc>
                <a:spcPct val="100000"/>
              </a:lnSpc>
              <a:spcBef>
                <a:spcPts val="0"/>
              </a:spcBef>
              <a:spcAft>
                <a:spcPts val="0"/>
              </a:spcAft>
              <a:buClrTx/>
              <a:buSzTx/>
              <a:buFontTx/>
              <a:buNone/>
              <a:tabLst/>
            </a:pPr>
            <a:r>
              <a:rPr kumimoji="0" lang="en-US" sz="2300" b="0" i="0" u="none" strike="noStrike" cap="none" spc="0" normalizeH="0" baseline="0" dirty="0" smtClean="0">
                <a:ln>
                  <a:noFill/>
                </a:ln>
                <a:solidFill>
                  <a:srgbClr val="FF0000"/>
                </a:solidFill>
                <a:effectLst/>
                <a:uFill>
                  <a:solidFill>
                    <a:srgbClr val="000000"/>
                  </a:solidFill>
                </a:uFill>
                <a:latin typeface="Garamond"/>
                <a:ea typeface="Garamond"/>
                <a:cs typeface="Garamond"/>
                <a:sym typeface="Helvetica"/>
              </a:rPr>
              <a:t>Strings have hard-coded</a:t>
            </a:r>
            <a:r>
              <a:rPr kumimoji="0" lang="en-US" sz="2300" b="0" i="0" u="none" strike="noStrike" cap="none" spc="0" normalizeH="0" dirty="0" smtClean="0">
                <a:ln>
                  <a:noFill/>
                </a:ln>
                <a:solidFill>
                  <a:srgbClr val="FF0000"/>
                </a:solidFill>
                <a:effectLst/>
                <a:uFill>
                  <a:solidFill>
                    <a:srgbClr val="000000"/>
                  </a:solidFill>
                </a:uFill>
                <a:latin typeface="Garamond"/>
                <a:ea typeface="Garamond"/>
                <a:cs typeface="Garamond"/>
                <a:sym typeface="Helvetica"/>
              </a:rPr>
              <a:t> meanings. E.g. </a:t>
            </a:r>
            <a:r>
              <a:rPr lang="en-US" b="0" dirty="0" smtClean="0">
                <a:solidFill>
                  <a:srgbClr val="FF0000"/>
                </a:solidFill>
                <a:latin typeface="Garamond"/>
                <a:ea typeface="Garamond"/>
                <a:cs typeface="Garamond"/>
              </a:rPr>
              <a:t>‘accuracy’ says to use</a:t>
            </a:r>
          </a:p>
          <a:p>
            <a:pPr marL="0" marR="0" indent="0" algn="l" defTabSz="584200" rtl="0" fontAlgn="auto" latinLnBrk="0" hangingPunct="0">
              <a:lnSpc>
                <a:spcPct val="100000"/>
              </a:lnSpc>
              <a:spcBef>
                <a:spcPts val="0"/>
              </a:spcBef>
              <a:spcAft>
                <a:spcPts val="0"/>
              </a:spcAft>
              <a:buClrTx/>
              <a:buSzTx/>
              <a:buFontTx/>
              <a:buNone/>
              <a:tabLst/>
            </a:pPr>
            <a:r>
              <a:rPr lang="en-US" sz="2000" b="0" dirty="0" err="1" smtClean="0">
                <a:solidFill>
                  <a:srgbClr val="FF0000"/>
                </a:solidFill>
                <a:latin typeface="Garamond"/>
                <a:ea typeface="Garamond"/>
                <a:cs typeface="Garamond"/>
              </a:rPr>
              <a:t>s</a:t>
            </a:r>
            <a:r>
              <a:rPr kumimoji="0" lang="en-US" sz="2000" b="0" i="0" u="none" strike="noStrike" cap="none" spc="0" normalizeH="0" baseline="0" dirty="0" err="1" smtClean="0">
                <a:ln>
                  <a:noFill/>
                </a:ln>
                <a:solidFill>
                  <a:srgbClr val="FF0000"/>
                </a:solidFill>
                <a:effectLst/>
                <a:uFill>
                  <a:solidFill>
                    <a:srgbClr val="000000"/>
                  </a:solidFill>
                </a:uFill>
                <a:latin typeface="Garamond"/>
                <a:ea typeface="Garamond"/>
                <a:cs typeface="Garamond"/>
                <a:sym typeface="Helvetica"/>
              </a:rPr>
              <a:t>klearn.cross_validation.accuracy_score</a:t>
            </a:r>
            <a:r>
              <a:rPr kumimoji="0" lang="en-US" sz="2000" b="0" i="0" u="none" strike="noStrike" cap="none" spc="0" normalizeH="0" baseline="0" dirty="0" smtClean="0">
                <a:ln>
                  <a:noFill/>
                </a:ln>
                <a:solidFill>
                  <a:srgbClr val="FF0000"/>
                </a:solidFill>
                <a:effectLst/>
                <a:uFill>
                  <a:solidFill>
                    <a:srgbClr val="000000"/>
                  </a:solidFill>
                </a:uFill>
                <a:latin typeface="Garamond"/>
                <a:ea typeface="Garamond"/>
                <a:cs typeface="Garamond"/>
                <a:sym typeface="Helvetica"/>
              </a:rPr>
              <a:t>()</a:t>
            </a:r>
            <a:endParaRPr kumimoji="0" lang="en-US" sz="2000" b="0" i="0" u="none" strike="noStrike" cap="none" spc="0" normalizeH="0" baseline="0" dirty="0">
              <a:ln>
                <a:noFill/>
              </a:ln>
              <a:solidFill>
                <a:srgbClr val="FF0000"/>
              </a:solidFill>
              <a:effectLst/>
              <a:uFill>
                <a:solidFill>
                  <a:srgbClr val="000000"/>
                </a:solidFill>
              </a:uFill>
              <a:latin typeface="Garamond"/>
              <a:ea typeface="Garamond"/>
              <a:cs typeface="Garamond"/>
              <a:sym typeface="Helvetica"/>
            </a:endParaRPr>
          </a:p>
        </p:txBody>
      </p:sp>
    </p:spTree>
    <p:extLst>
      <p:ext uri="{BB962C8B-B14F-4D97-AF65-F5344CB8AC3E}">
        <p14:creationId xmlns:p14="http://schemas.microsoft.com/office/powerpoint/2010/main" val="409035395"/>
      </p:ext>
    </p:extLst>
  </p:cSld>
  <p:clrMapOvr>
    <a:masterClrMapping/>
  </p:clrMapOvr>
  <p:transition xmlns:p14="http://schemas.microsoft.com/office/powerpoint/2010/main" spd="slow"/>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 name="Shape 358"/>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359" name="Shape 359"/>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360" name="Shape 360"/>
          <p:cNvSpPr>
            <a:spLocks noGrp="1"/>
          </p:cNvSpPr>
          <p:nvPr>
            <p:ph type="body" sz="quarter" idx="4294967295"/>
          </p:nvPr>
        </p:nvSpPr>
        <p:spPr>
          <a:xfrm>
            <a:off x="371475" y="495300"/>
            <a:ext cx="6400800" cy="620713"/>
          </a:xfrm>
          <a:prstGeom prst="rect">
            <a:avLst/>
          </a:prstGeom>
        </p:spPr>
        <p:txBody>
          <a:bodyPr/>
          <a:lstStyle>
            <a:lvl1pPr marL="40639" marR="40639" indent="0" defTabSz="914400">
              <a:buClr>
                <a:srgbClr val="FFFFFF"/>
              </a:buClr>
              <a:buFont typeface="Helvetica"/>
              <a:defRPr sz="2300"/>
            </a:lvl1pPr>
          </a:lstStyle>
          <a:p>
            <a:r>
              <a:t>DATA SCIENCE PART TIME COURSE</a:t>
            </a:r>
          </a:p>
        </p:txBody>
      </p:sp>
      <p:sp>
        <p:nvSpPr>
          <p:cNvPr id="362" name="Shape 362"/>
          <p:cNvSpPr>
            <a:spLocks noGrp="1"/>
          </p:cNvSpPr>
          <p:nvPr>
            <p:ph type="title" idx="4294967295"/>
          </p:nvPr>
        </p:nvSpPr>
        <p:spPr>
          <a:xfrm>
            <a:off x="-1544638" y="681831"/>
            <a:ext cx="8426451" cy="3894138"/>
          </a:xfrm>
          <a:prstGeom prst="rect">
            <a:avLst/>
          </a:prstGeom>
        </p:spPr>
        <p:txBody>
          <a:bodyPr lIns="38100" tIns="38100" rIns="38100" bIns="38100" anchor="ctr"/>
          <a:lstStyle>
            <a:lvl1pPr marL="27728" marR="27728" algn="ctr" defTabSz="914400">
              <a:lnSpc>
                <a:spcPct val="70000"/>
              </a:lnSpc>
              <a:defRPr sz="8800"/>
            </a:lvl1pPr>
          </a:lstStyle>
          <a:p>
            <a:r>
              <a:t>					LAB</a:t>
            </a:r>
          </a:p>
        </p:txBody>
      </p:sp>
    </p:spTree>
    <p:extLst>
      <p:ext uri="{BB962C8B-B14F-4D97-AF65-F5344CB8AC3E}">
        <p14:creationId xmlns:p14="http://schemas.microsoft.com/office/powerpoint/2010/main" val="1847855631"/>
      </p:ext>
    </p:extLst>
  </p:cSld>
  <p:clrMapOvr>
    <a:masterClrMapping/>
  </p:clrMapOvr>
  <p:transition xmlns:p14="http://schemas.microsoft.com/office/powerpoint/2010/main" spd="slow"/>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153" y="505195"/>
            <a:ext cx="7874121" cy="383805"/>
          </a:xfrm>
        </p:spPr>
        <p:txBody>
          <a:bodyPr/>
          <a:lstStyle/>
          <a:p>
            <a:r>
              <a:rPr lang="en-US" dirty="0" smtClean="0"/>
              <a:t>Variations you should know about</a:t>
            </a:r>
            <a:endParaRPr lang="en-US" dirty="0"/>
          </a:p>
        </p:txBody>
      </p:sp>
      <p:sp>
        <p:nvSpPr>
          <p:cNvPr id="3" name="Text Placeholder 2"/>
          <p:cNvSpPr>
            <a:spLocks noGrp="1"/>
          </p:cNvSpPr>
          <p:nvPr>
            <p:ph type="body" idx="1"/>
          </p:nvPr>
        </p:nvSpPr>
        <p:spPr/>
        <p:txBody>
          <a:bodyPr/>
          <a:lstStyle/>
          <a:p>
            <a:r>
              <a:rPr lang="en-US" dirty="0" err="1" smtClean="0"/>
              <a:t>StratifiedKFold</a:t>
            </a:r>
            <a:endParaRPr lang="en-US" dirty="0" smtClean="0"/>
          </a:p>
          <a:p>
            <a:pPr lvl="1"/>
            <a:r>
              <a:rPr lang="en-US" b="0" dirty="0" smtClean="0"/>
              <a:t>Make sure there are similar numbers of target labels in each fold</a:t>
            </a:r>
          </a:p>
          <a:p>
            <a:r>
              <a:rPr lang="en-US" dirty="0" err="1" smtClean="0"/>
              <a:t>LabelKFold</a:t>
            </a:r>
            <a:endParaRPr lang="en-US" dirty="0" smtClean="0"/>
          </a:p>
          <a:p>
            <a:pPr lvl="1"/>
            <a:r>
              <a:rPr lang="en-US" b="0" dirty="0" smtClean="0"/>
              <a:t>Make sure each label isn’t in the source set</a:t>
            </a:r>
            <a:endParaRPr lang="en-US" b="0" dirty="0"/>
          </a:p>
        </p:txBody>
      </p:sp>
    </p:spTree>
    <p:extLst>
      <p:ext uri="{BB962C8B-B14F-4D97-AF65-F5344CB8AC3E}">
        <p14:creationId xmlns:p14="http://schemas.microsoft.com/office/powerpoint/2010/main" val="3626984705"/>
      </p:ext>
    </p:extLst>
  </p:cSld>
  <p:clrMapOvr>
    <a:masterClrMapping/>
  </p:clrMapOvr>
  <p:transition xmlns:p14="http://schemas.microsoft.com/office/powerpoint/2010/mai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 name="Shape 358"/>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359" name="Shape 359"/>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360" name="Shape 360"/>
          <p:cNvSpPr>
            <a:spLocks noGrp="1"/>
          </p:cNvSpPr>
          <p:nvPr>
            <p:ph type="body" sz="quarter" idx="4294967295"/>
          </p:nvPr>
        </p:nvSpPr>
        <p:spPr>
          <a:xfrm>
            <a:off x="371475" y="495300"/>
            <a:ext cx="6400800" cy="620713"/>
          </a:xfrm>
          <a:prstGeom prst="rect">
            <a:avLst/>
          </a:prstGeom>
        </p:spPr>
        <p:txBody>
          <a:bodyPr/>
          <a:lstStyle>
            <a:lvl1pPr marL="40639" marR="40639" indent="0" defTabSz="914400">
              <a:buClr>
                <a:srgbClr val="FFFFFF"/>
              </a:buClr>
              <a:buFont typeface="Helvetica"/>
              <a:defRPr sz="2300"/>
            </a:lvl1pPr>
          </a:lstStyle>
          <a:p>
            <a:r>
              <a:t>DATA SCIENCE PART TIME COURSE</a:t>
            </a:r>
          </a:p>
        </p:txBody>
      </p:sp>
      <p:sp>
        <p:nvSpPr>
          <p:cNvPr id="362" name="Shape 362"/>
          <p:cNvSpPr>
            <a:spLocks noGrp="1"/>
          </p:cNvSpPr>
          <p:nvPr>
            <p:ph type="title" idx="4294967295"/>
          </p:nvPr>
        </p:nvSpPr>
        <p:spPr>
          <a:xfrm>
            <a:off x="371475" y="1116013"/>
            <a:ext cx="8426451" cy="3894138"/>
          </a:xfrm>
          <a:prstGeom prst="rect">
            <a:avLst/>
          </a:prstGeom>
        </p:spPr>
        <p:txBody>
          <a:bodyPr lIns="38100" tIns="38100" rIns="38100" bIns="38100" anchor="ctr"/>
          <a:lstStyle>
            <a:lvl1pPr marL="27728" marR="27728" algn="ctr" defTabSz="914400">
              <a:lnSpc>
                <a:spcPct val="70000"/>
              </a:lnSpc>
              <a:defRPr sz="8800"/>
            </a:lvl1pPr>
          </a:lstStyle>
          <a:p>
            <a:pPr algn="l"/>
            <a:r>
              <a:rPr lang="en-AU" dirty="0" smtClean="0"/>
              <a:t>Brute force search for the best</a:t>
            </a:r>
            <a:r>
              <a:rPr dirty="0"/>
              <a:t>			</a:t>
            </a:r>
          </a:p>
        </p:txBody>
      </p:sp>
    </p:spTree>
    <p:extLst>
      <p:ext uri="{BB962C8B-B14F-4D97-AF65-F5344CB8AC3E}">
        <p14:creationId xmlns:p14="http://schemas.microsoft.com/office/powerpoint/2010/main" val="3240532964"/>
      </p:ext>
    </p:extLst>
  </p:cSld>
  <p:clrMapOvr>
    <a:masterClrMapping/>
  </p:clrMapOvr>
  <p:transition xmlns:p14="http://schemas.microsoft.com/office/powerpoint/2010/main" spd="slow"/>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153" y="505195"/>
            <a:ext cx="7874121" cy="478102"/>
          </a:xfrm>
        </p:spPr>
        <p:txBody>
          <a:bodyPr/>
          <a:lstStyle/>
          <a:p>
            <a:r>
              <a:rPr lang="en-US" dirty="0" smtClean="0"/>
              <a:t>Models often have weights and parameters</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211902767"/>
              </p:ext>
            </p:extLst>
          </p:nvPr>
        </p:nvGraphicFramePr>
        <p:xfrm>
          <a:off x="569912" y="1460500"/>
          <a:ext cx="8294688" cy="1767840"/>
        </p:xfrm>
        <a:graphic>
          <a:graphicData uri="http://schemas.openxmlformats.org/drawingml/2006/table">
            <a:tbl>
              <a:tblPr firstCol="1" bandRow="1">
                <a:tableStyleId>{0E3FDE45-AF77-4B5C-9715-49D594BDF05E}</a:tableStyleId>
              </a:tblPr>
              <a:tblGrid>
                <a:gridCol w="2262188"/>
                <a:gridCol w="6032500"/>
              </a:tblGrid>
              <a:tr h="266276">
                <a:tc>
                  <a:txBody>
                    <a:bodyPr/>
                    <a:lstStyle/>
                    <a:p>
                      <a:pPr algn="l"/>
                      <a:r>
                        <a:rPr lang="en-US" b="0" dirty="0" smtClean="0">
                          <a:latin typeface="Garamond"/>
                          <a:ea typeface="Garamond"/>
                          <a:cs typeface="Garamond"/>
                        </a:rPr>
                        <a:t>K-means</a:t>
                      </a:r>
                      <a:endParaRPr lang="en-US" b="0" dirty="0">
                        <a:latin typeface="Garamond"/>
                        <a:ea typeface="Garamond"/>
                        <a:cs typeface="Garamond"/>
                      </a:endParaRPr>
                    </a:p>
                  </a:txBody>
                  <a:tcPr/>
                </a:tc>
                <a:tc>
                  <a:txBody>
                    <a:bodyPr/>
                    <a:lstStyle/>
                    <a:p>
                      <a:pPr algn="l"/>
                      <a:r>
                        <a:rPr lang="en-US" b="0" dirty="0" smtClean="0">
                          <a:latin typeface="Garamond"/>
                          <a:ea typeface="Garamond"/>
                          <a:cs typeface="Garamond"/>
                        </a:rPr>
                        <a:t>Number of clusters</a:t>
                      </a:r>
                      <a:endParaRPr lang="en-US" b="0" dirty="0">
                        <a:latin typeface="Garamond"/>
                        <a:ea typeface="Garamond"/>
                        <a:cs typeface="Garamond"/>
                      </a:endParaRPr>
                    </a:p>
                  </a:txBody>
                  <a:tcPr/>
                </a:tc>
              </a:tr>
              <a:tr h="370840">
                <a:tc>
                  <a:txBody>
                    <a:bodyPr/>
                    <a:lstStyle/>
                    <a:p>
                      <a:pPr algn="l"/>
                      <a:r>
                        <a:rPr lang="en-US" b="0" dirty="0" err="1" smtClean="0">
                          <a:latin typeface="Garamond"/>
                          <a:ea typeface="Garamond"/>
                          <a:cs typeface="Garamond"/>
                        </a:rPr>
                        <a:t>DBScan</a:t>
                      </a:r>
                      <a:endParaRPr lang="en-US" b="0" dirty="0">
                        <a:latin typeface="Garamond"/>
                        <a:ea typeface="Garamond"/>
                        <a:cs typeface="Garamond"/>
                      </a:endParaRPr>
                    </a:p>
                  </a:txBody>
                  <a:tcPr/>
                </a:tc>
                <a:tc>
                  <a:txBody>
                    <a:bodyPr/>
                    <a:lstStyle/>
                    <a:p>
                      <a:pPr algn="l"/>
                      <a:r>
                        <a:rPr lang="en-US" b="0" dirty="0" smtClean="0">
                          <a:latin typeface="Garamond"/>
                          <a:ea typeface="Garamond"/>
                          <a:cs typeface="Garamond"/>
                        </a:rPr>
                        <a:t>Density / radius</a:t>
                      </a:r>
                      <a:endParaRPr lang="en-US" b="0" dirty="0">
                        <a:latin typeface="Garamond"/>
                        <a:ea typeface="Garamond"/>
                        <a:cs typeface="Garamond"/>
                      </a:endParaRPr>
                    </a:p>
                  </a:txBody>
                  <a:tcPr/>
                </a:tc>
              </a:tr>
              <a:tr h="370840">
                <a:tc>
                  <a:txBody>
                    <a:bodyPr/>
                    <a:lstStyle/>
                    <a:p>
                      <a:pPr algn="l"/>
                      <a:r>
                        <a:rPr lang="en-US" b="0" dirty="0" smtClean="0">
                          <a:latin typeface="Garamond"/>
                          <a:ea typeface="Garamond"/>
                          <a:cs typeface="Garamond"/>
                        </a:rPr>
                        <a:t>Decision tree</a:t>
                      </a:r>
                      <a:endParaRPr lang="en-US" b="0" dirty="0">
                        <a:latin typeface="Garamond"/>
                        <a:ea typeface="Garamond"/>
                        <a:cs typeface="Garamond"/>
                      </a:endParaRPr>
                    </a:p>
                  </a:txBody>
                  <a:tcPr/>
                </a:tc>
                <a:tc>
                  <a:txBody>
                    <a:bodyPr/>
                    <a:lstStyle/>
                    <a:p>
                      <a:pPr algn="l"/>
                      <a:r>
                        <a:rPr lang="en-US" b="0" dirty="0" smtClean="0">
                          <a:latin typeface="Garamond"/>
                          <a:ea typeface="Garamond"/>
                          <a:cs typeface="Garamond"/>
                        </a:rPr>
                        <a:t>Depth /</a:t>
                      </a:r>
                      <a:r>
                        <a:rPr lang="en-US" b="0" baseline="0" dirty="0" smtClean="0">
                          <a:latin typeface="Garamond"/>
                          <a:ea typeface="Garamond"/>
                          <a:cs typeface="Garamond"/>
                        </a:rPr>
                        <a:t> </a:t>
                      </a:r>
                      <a:r>
                        <a:rPr lang="en-US" b="0" baseline="0" dirty="0" err="1" smtClean="0">
                          <a:latin typeface="Garamond"/>
                          <a:ea typeface="Garamond"/>
                          <a:cs typeface="Garamond"/>
                        </a:rPr>
                        <a:t>Gini</a:t>
                      </a:r>
                      <a:r>
                        <a:rPr lang="en-US" b="0" baseline="0" dirty="0" smtClean="0">
                          <a:latin typeface="Garamond"/>
                          <a:ea typeface="Garamond"/>
                          <a:cs typeface="Garamond"/>
                        </a:rPr>
                        <a:t> </a:t>
                      </a:r>
                      <a:r>
                        <a:rPr lang="en-US" b="0" baseline="0" dirty="0" err="1" smtClean="0">
                          <a:latin typeface="Garamond"/>
                          <a:ea typeface="Garamond"/>
                          <a:cs typeface="Garamond"/>
                        </a:rPr>
                        <a:t>vs</a:t>
                      </a:r>
                      <a:r>
                        <a:rPr lang="en-US" b="0" baseline="0" dirty="0" smtClean="0">
                          <a:latin typeface="Garamond"/>
                          <a:ea typeface="Garamond"/>
                          <a:cs typeface="Garamond"/>
                        </a:rPr>
                        <a:t> Entropy /</a:t>
                      </a:r>
                      <a:r>
                        <a:rPr lang="en-US" b="0" dirty="0" smtClean="0">
                          <a:latin typeface="Garamond"/>
                          <a:ea typeface="Garamond"/>
                          <a:cs typeface="Garamond"/>
                        </a:rPr>
                        <a:t> Max</a:t>
                      </a:r>
                      <a:r>
                        <a:rPr lang="en-US" b="0" baseline="0" dirty="0" smtClean="0">
                          <a:latin typeface="Garamond"/>
                          <a:ea typeface="Garamond"/>
                          <a:cs typeface="Garamond"/>
                        </a:rPr>
                        <a:t> Features</a:t>
                      </a:r>
                      <a:endParaRPr lang="en-US" b="0" dirty="0">
                        <a:latin typeface="Garamond"/>
                        <a:ea typeface="Garamond"/>
                        <a:cs typeface="Garamond"/>
                      </a:endParaRPr>
                    </a:p>
                  </a:txBody>
                  <a:tcPr/>
                </a:tc>
              </a:tr>
              <a:tr h="370840">
                <a:tc>
                  <a:txBody>
                    <a:bodyPr/>
                    <a:lstStyle/>
                    <a:p>
                      <a:pPr algn="l"/>
                      <a:r>
                        <a:rPr lang="en-US" b="0" dirty="0" smtClean="0">
                          <a:latin typeface="Garamond"/>
                          <a:ea typeface="Garamond"/>
                          <a:cs typeface="Garamond"/>
                        </a:rPr>
                        <a:t>RANSAC</a:t>
                      </a:r>
                      <a:endParaRPr lang="en-US" b="0" dirty="0">
                        <a:latin typeface="Garamond"/>
                        <a:ea typeface="Garamond"/>
                        <a:cs typeface="Garamond"/>
                      </a:endParaRPr>
                    </a:p>
                  </a:txBody>
                  <a:tcPr/>
                </a:tc>
                <a:tc>
                  <a:txBody>
                    <a:bodyPr/>
                    <a:lstStyle/>
                    <a:p>
                      <a:pPr algn="l"/>
                      <a:r>
                        <a:rPr lang="en-US" b="0" dirty="0" smtClean="0">
                          <a:latin typeface="Garamond"/>
                          <a:ea typeface="Garamond"/>
                          <a:cs typeface="Garamond"/>
                        </a:rPr>
                        <a:t>Path width</a:t>
                      </a:r>
                      <a:endParaRPr lang="en-US" b="0" dirty="0">
                        <a:latin typeface="Garamond"/>
                        <a:ea typeface="Garamond"/>
                        <a:cs typeface="Garamond"/>
                      </a:endParaRPr>
                    </a:p>
                  </a:txBody>
                  <a:tcPr/>
                </a:tc>
              </a:tr>
            </a:tbl>
          </a:graphicData>
        </a:graphic>
      </p:graphicFrame>
      <p:sp>
        <p:nvSpPr>
          <p:cNvPr id="7" name="TextBox 6"/>
          <p:cNvSpPr txBox="1"/>
          <p:nvPr/>
        </p:nvSpPr>
        <p:spPr>
          <a:xfrm>
            <a:off x="3187699" y="3825022"/>
            <a:ext cx="5676901" cy="81047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r" defTabSz="584200" rtl="0" fontAlgn="auto" latinLnBrk="0" hangingPunct="0">
              <a:lnSpc>
                <a:spcPct val="100000"/>
              </a:lnSpc>
              <a:spcBef>
                <a:spcPts val="0"/>
              </a:spcBef>
              <a:spcAft>
                <a:spcPts val="0"/>
              </a:spcAft>
              <a:buClrTx/>
              <a:buSzTx/>
              <a:buFontTx/>
              <a:buNone/>
              <a:tabLst/>
            </a:pPr>
            <a:r>
              <a:rPr kumimoji="0" lang="en-US" sz="2300" b="1" i="0" u="none" strike="noStrike" cap="none" spc="0" normalizeH="0" baseline="0" dirty="0" smtClean="0">
                <a:ln>
                  <a:noFill/>
                </a:ln>
                <a:solidFill>
                  <a:srgbClr val="000000"/>
                </a:solidFill>
                <a:effectLst/>
                <a:uFill>
                  <a:solidFill>
                    <a:srgbClr val="000000"/>
                  </a:solidFill>
                </a:uFill>
                <a:latin typeface="Garamond"/>
                <a:ea typeface="Garamond"/>
                <a:cs typeface="Garamond"/>
                <a:sym typeface="Helvetica"/>
              </a:rPr>
              <a:t>How can we</a:t>
            </a:r>
            <a:r>
              <a:rPr kumimoji="0" lang="en-US" sz="2300" b="1" i="0" u="none" strike="noStrike" cap="none" spc="0" normalizeH="0" dirty="0" smtClean="0">
                <a:ln>
                  <a:noFill/>
                </a:ln>
                <a:solidFill>
                  <a:srgbClr val="000000"/>
                </a:solidFill>
                <a:effectLst/>
                <a:uFill>
                  <a:solidFill>
                    <a:srgbClr val="000000"/>
                  </a:solidFill>
                </a:uFill>
                <a:latin typeface="Garamond"/>
                <a:ea typeface="Garamond"/>
                <a:cs typeface="Garamond"/>
                <a:sym typeface="Helvetica"/>
              </a:rPr>
              <a:t> automate trying lots of different options to find the best set?</a:t>
            </a:r>
            <a:endParaRPr kumimoji="0" lang="en-US" sz="2300" b="1" i="0" u="none" strike="noStrike" cap="none" spc="0" normalizeH="0" baseline="0" dirty="0">
              <a:ln>
                <a:noFill/>
              </a:ln>
              <a:solidFill>
                <a:srgbClr val="000000"/>
              </a:solidFill>
              <a:effectLst/>
              <a:uFill>
                <a:solidFill>
                  <a:srgbClr val="000000"/>
                </a:solidFill>
              </a:uFill>
              <a:latin typeface="Garamond"/>
              <a:ea typeface="Garamond"/>
              <a:cs typeface="Garamond"/>
              <a:sym typeface="Helvetica"/>
            </a:endParaRPr>
          </a:p>
        </p:txBody>
      </p:sp>
    </p:spTree>
    <p:extLst>
      <p:ext uri="{BB962C8B-B14F-4D97-AF65-F5344CB8AC3E}">
        <p14:creationId xmlns:p14="http://schemas.microsoft.com/office/powerpoint/2010/main" val="293366408"/>
      </p:ext>
    </p:extLst>
  </p:cSld>
  <p:clrMapOvr>
    <a:masterClrMapping/>
  </p:clrMapOvr>
  <p:transition xmlns:p14="http://schemas.microsoft.com/office/powerpoint/2010/mai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latin typeface="Courier New"/>
                <a:cs typeface="Courier New"/>
              </a:rPr>
              <a:t>s</a:t>
            </a:r>
            <a:r>
              <a:rPr lang="en-US" dirty="0" err="1" smtClean="0">
                <a:latin typeface="Courier New"/>
                <a:cs typeface="Courier New"/>
              </a:rPr>
              <a:t>klearn.grid_search.GridSearchCV</a:t>
            </a:r>
            <a:endParaRPr lang="en-US" dirty="0">
              <a:latin typeface="Courier New"/>
              <a:cs typeface="Courier New"/>
            </a:endParaRPr>
          </a:p>
        </p:txBody>
      </p:sp>
      <p:sp>
        <p:nvSpPr>
          <p:cNvPr id="3" name="Text Placeholder 2"/>
          <p:cNvSpPr>
            <a:spLocks noGrp="1"/>
          </p:cNvSpPr>
          <p:nvPr>
            <p:ph type="body" idx="1"/>
          </p:nvPr>
        </p:nvSpPr>
        <p:spPr/>
        <p:txBody>
          <a:bodyPr/>
          <a:lstStyle/>
          <a:p>
            <a:pPr marL="40639" indent="0">
              <a:buNone/>
            </a:pPr>
            <a:r>
              <a:rPr lang="en-US" dirty="0" smtClean="0"/>
              <a:t>Inputs:</a:t>
            </a:r>
          </a:p>
          <a:p>
            <a:r>
              <a:rPr lang="en-US" dirty="0" smtClean="0"/>
              <a:t>estimator </a:t>
            </a:r>
            <a:r>
              <a:rPr lang="en-US" b="0" dirty="0" smtClean="0"/>
              <a:t>(e.g. </a:t>
            </a:r>
            <a:r>
              <a:rPr lang="en-US" b="0" dirty="0" err="1" smtClean="0"/>
              <a:t>sklearn.tree.DecisionTreeClassifier</a:t>
            </a:r>
            <a:r>
              <a:rPr lang="en-US" b="0" dirty="0" smtClean="0"/>
              <a:t>)</a:t>
            </a:r>
          </a:p>
          <a:p>
            <a:r>
              <a:rPr lang="en-US" dirty="0" err="1" smtClean="0"/>
              <a:t>param_grid</a:t>
            </a:r>
            <a:r>
              <a:rPr lang="en-US" dirty="0" smtClean="0"/>
              <a:t> </a:t>
            </a:r>
            <a:r>
              <a:rPr lang="en-US" b="0" dirty="0" smtClean="0"/>
              <a:t>(a dictionary of lists)</a:t>
            </a:r>
          </a:p>
          <a:p>
            <a:r>
              <a:rPr lang="en-US" dirty="0"/>
              <a:t>s</a:t>
            </a:r>
            <a:r>
              <a:rPr lang="en-US" dirty="0" smtClean="0"/>
              <a:t>coring </a:t>
            </a:r>
            <a:r>
              <a:rPr lang="en-US" b="0" dirty="0" smtClean="0"/>
              <a:t>(optional: a string or function as per </a:t>
            </a:r>
            <a:r>
              <a:rPr lang="en-US" b="0" dirty="0" err="1" smtClean="0"/>
              <a:t>cross_val_score</a:t>
            </a:r>
            <a:r>
              <a:rPr lang="en-US" b="0" dirty="0" smtClean="0"/>
              <a:t>)</a:t>
            </a:r>
          </a:p>
          <a:p>
            <a:r>
              <a:rPr lang="en-US" dirty="0" smtClean="0"/>
              <a:t>cv </a:t>
            </a:r>
            <a:r>
              <a:rPr lang="en-US" b="0" dirty="0" smtClean="0"/>
              <a:t>(optional: how many </a:t>
            </a:r>
            <a:r>
              <a:rPr lang="en-US" b="0" dirty="0" err="1" smtClean="0"/>
              <a:t>StratifieldKFold</a:t>
            </a:r>
            <a:r>
              <a:rPr lang="en-US" b="0" dirty="0" smtClean="0"/>
              <a:t> splits, or equivalent)</a:t>
            </a:r>
          </a:p>
          <a:p>
            <a:endParaRPr lang="en-US" dirty="0"/>
          </a:p>
          <a:p>
            <a:pPr marL="40639" indent="0">
              <a:buNone/>
            </a:pPr>
            <a:r>
              <a:rPr lang="en-US" dirty="0" smtClean="0"/>
              <a:t>Outputs:</a:t>
            </a:r>
          </a:p>
          <a:p>
            <a:r>
              <a:rPr lang="en-US" dirty="0" err="1" smtClean="0"/>
              <a:t>grid_scores</a:t>
            </a:r>
            <a:r>
              <a:rPr lang="en-US" dirty="0" smtClean="0"/>
              <a:t>_</a:t>
            </a:r>
          </a:p>
          <a:p>
            <a:pPr lvl="1"/>
            <a:r>
              <a:rPr lang="en-US" b="0" dirty="0" smtClean="0"/>
              <a:t>(parameter, </a:t>
            </a:r>
            <a:r>
              <a:rPr lang="en-US" b="0" dirty="0" err="1" smtClean="0"/>
              <a:t>mean_score</a:t>
            </a:r>
            <a:r>
              <a:rPr lang="en-US" b="0" dirty="0" smtClean="0"/>
              <a:t>, per-fold scores)</a:t>
            </a:r>
          </a:p>
          <a:p>
            <a:r>
              <a:rPr lang="en-US" dirty="0" err="1"/>
              <a:t>b</a:t>
            </a:r>
            <a:r>
              <a:rPr lang="en-US" dirty="0" err="1" smtClean="0"/>
              <a:t>est_estimator</a:t>
            </a:r>
            <a:r>
              <a:rPr lang="en-US" dirty="0" smtClean="0"/>
              <a:t>_</a:t>
            </a:r>
          </a:p>
          <a:p>
            <a:r>
              <a:rPr lang="en-US" dirty="0" err="1"/>
              <a:t>b</a:t>
            </a:r>
            <a:r>
              <a:rPr lang="en-US" dirty="0" err="1" smtClean="0"/>
              <a:t>est_score</a:t>
            </a:r>
            <a:r>
              <a:rPr lang="en-US" dirty="0" smtClean="0"/>
              <a:t>_</a:t>
            </a:r>
          </a:p>
          <a:p>
            <a:r>
              <a:rPr lang="en-US" dirty="0" err="1"/>
              <a:t>b</a:t>
            </a:r>
            <a:r>
              <a:rPr lang="en-US" dirty="0" err="1" smtClean="0"/>
              <a:t>est_params</a:t>
            </a:r>
            <a:r>
              <a:rPr lang="en-US" dirty="0" smtClean="0"/>
              <a:t>_</a:t>
            </a:r>
          </a:p>
          <a:p>
            <a:pPr marL="40639" indent="0">
              <a:buNone/>
            </a:pPr>
            <a:endParaRPr lang="en-US" dirty="0"/>
          </a:p>
        </p:txBody>
      </p:sp>
    </p:spTree>
    <p:extLst>
      <p:ext uri="{BB962C8B-B14F-4D97-AF65-F5344CB8AC3E}">
        <p14:creationId xmlns:p14="http://schemas.microsoft.com/office/powerpoint/2010/main" val="1234977441"/>
      </p:ext>
    </p:extLst>
  </p:cSld>
  <p:clrMapOvr>
    <a:masterClrMapping/>
  </p:clrMapOvr>
  <p:transition xmlns:p14="http://schemas.microsoft.com/office/powerpoint/2010/mai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153" y="505195"/>
            <a:ext cx="7874121" cy="478102"/>
          </a:xfrm>
        </p:spPr>
        <p:txBody>
          <a:bodyPr/>
          <a:lstStyle/>
          <a:p>
            <a:r>
              <a:rPr lang="en-US" dirty="0" smtClean="0"/>
              <a:t>In code</a:t>
            </a:r>
            <a:endParaRPr lang="en-US" dirty="0"/>
          </a:p>
        </p:txBody>
      </p:sp>
      <p:sp>
        <p:nvSpPr>
          <p:cNvPr id="3" name="Text Placeholder 2"/>
          <p:cNvSpPr>
            <a:spLocks noGrp="1"/>
          </p:cNvSpPr>
          <p:nvPr>
            <p:ph type="body" idx="1"/>
          </p:nvPr>
        </p:nvSpPr>
        <p:spPr/>
        <p:txBody>
          <a:bodyPr/>
          <a:lstStyle/>
          <a:p>
            <a:pPr marL="40639" indent="0">
              <a:buNone/>
            </a:pPr>
            <a:r>
              <a:rPr lang="en-US" b="0" dirty="0">
                <a:latin typeface="Courier New"/>
                <a:cs typeface="Courier New"/>
              </a:rPr>
              <a:t>i</a:t>
            </a:r>
            <a:r>
              <a:rPr lang="en-US" b="0" dirty="0" smtClean="0">
                <a:latin typeface="Courier New"/>
                <a:cs typeface="Courier New"/>
              </a:rPr>
              <a:t>mport </a:t>
            </a:r>
            <a:r>
              <a:rPr lang="en-US" b="0" dirty="0" err="1" smtClean="0">
                <a:latin typeface="Courier New"/>
                <a:cs typeface="Courier New"/>
              </a:rPr>
              <a:t>sklearn.tree</a:t>
            </a:r>
            <a:r>
              <a:rPr lang="en-US" b="0" dirty="0" smtClean="0">
                <a:latin typeface="Courier New"/>
                <a:cs typeface="Courier New"/>
              </a:rPr>
              <a:t>, </a:t>
            </a:r>
            <a:r>
              <a:rPr lang="en-US" b="0" dirty="0" err="1" smtClean="0">
                <a:latin typeface="Courier New"/>
                <a:cs typeface="Courier New"/>
              </a:rPr>
              <a:t>sklearn.grid_search</a:t>
            </a:r>
            <a:r>
              <a:rPr lang="en-US" b="0" dirty="0" smtClean="0">
                <a:latin typeface="Courier New"/>
                <a:cs typeface="Courier New"/>
              </a:rPr>
              <a:t>, pandas</a:t>
            </a:r>
          </a:p>
          <a:p>
            <a:pPr marL="40639" indent="0">
              <a:buNone/>
            </a:pPr>
            <a:r>
              <a:rPr lang="en-US" b="0" dirty="0" smtClean="0">
                <a:latin typeface="Courier New"/>
                <a:cs typeface="Courier New"/>
              </a:rPr>
              <a:t>DF = </a:t>
            </a:r>
            <a:r>
              <a:rPr lang="en-US" b="0" dirty="0" err="1" smtClean="0">
                <a:latin typeface="Courier New"/>
                <a:cs typeface="Courier New"/>
              </a:rPr>
              <a:t>pandas.from_csv</a:t>
            </a:r>
            <a:r>
              <a:rPr lang="en-US" b="0" dirty="0" smtClean="0">
                <a:latin typeface="Courier New"/>
                <a:cs typeface="Courier New"/>
              </a:rPr>
              <a:t>(…)</a:t>
            </a:r>
          </a:p>
          <a:p>
            <a:pPr marL="40639" indent="0">
              <a:buNone/>
            </a:pPr>
            <a:r>
              <a:rPr lang="en-US" dirty="0" err="1" smtClean="0">
                <a:latin typeface="Courier New"/>
                <a:cs typeface="Courier New"/>
              </a:rPr>
              <a:t>Params</a:t>
            </a:r>
            <a:r>
              <a:rPr lang="en-US" b="0" dirty="0" smtClean="0">
                <a:latin typeface="Courier New"/>
                <a:cs typeface="Courier New"/>
              </a:rPr>
              <a:t> = {</a:t>
            </a:r>
            <a:r>
              <a:rPr lang="en-US" b="0" dirty="0">
                <a:latin typeface="Courier New"/>
                <a:cs typeface="Courier New"/>
              </a:rPr>
              <a:t>’</a:t>
            </a:r>
            <a:r>
              <a:rPr lang="en-US" b="0" dirty="0" err="1" smtClean="0">
                <a:latin typeface="Courier New"/>
                <a:cs typeface="Courier New"/>
              </a:rPr>
              <a:t>max_depth</a:t>
            </a:r>
            <a:r>
              <a:rPr lang="en-US" b="0" dirty="0" smtClean="0">
                <a:latin typeface="Courier New"/>
                <a:cs typeface="Courier New"/>
              </a:rPr>
              <a:t>’: range(1,10), </a:t>
            </a:r>
          </a:p>
          <a:p>
            <a:pPr marL="40639" indent="0">
              <a:buNone/>
            </a:pPr>
            <a:r>
              <a:rPr lang="en-US" b="0" dirty="0" smtClean="0">
                <a:latin typeface="Courier New"/>
                <a:cs typeface="Courier New"/>
              </a:rPr>
              <a:t>          </a:t>
            </a:r>
            <a:r>
              <a:rPr lang="en-US" b="0" dirty="0">
                <a:latin typeface="Courier New"/>
                <a:cs typeface="Courier New"/>
              </a:rPr>
              <a:t>’</a:t>
            </a:r>
            <a:r>
              <a:rPr lang="en-US" b="0" dirty="0" smtClean="0">
                <a:latin typeface="Courier New"/>
                <a:cs typeface="Courier New"/>
              </a:rPr>
              <a:t>criterion</a:t>
            </a:r>
            <a:r>
              <a:rPr lang="en-US" b="0" dirty="0">
                <a:latin typeface="Courier New"/>
                <a:cs typeface="Courier New"/>
              </a:rPr>
              <a:t>’</a:t>
            </a:r>
            <a:r>
              <a:rPr lang="en-US" b="0" dirty="0" smtClean="0">
                <a:latin typeface="Courier New"/>
                <a:cs typeface="Courier New"/>
              </a:rPr>
              <a:t>=[</a:t>
            </a:r>
            <a:r>
              <a:rPr lang="en-US" b="0" dirty="0">
                <a:latin typeface="Courier New"/>
                <a:cs typeface="Courier New"/>
              </a:rPr>
              <a:t>’</a:t>
            </a:r>
            <a:r>
              <a:rPr lang="en-US" b="0" dirty="0" err="1" smtClean="0">
                <a:latin typeface="Courier New"/>
                <a:cs typeface="Courier New"/>
              </a:rPr>
              <a:t>gini</a:t>
            </a:r>
            <a:r>
              <a:rPr lang="en-US" b="0" dirty="0" smtClean="0">
                <a:latin typeface="Courier New"/>
                <a:cs typeface="Courier New"/>
              </a:rPr>
              <a:t>’, ’entropy’],</a:t>
            </a:r>
          </a:p>
          <a:p>
            <a:pPr marL="40639" indent="0">
              <a:buNone/>
            </a:pPr>
            <a:r>
              <a:rPr lang="en-US" b="0" dirty="0">
                <a:latin typeface="Courier New"/>
                <a:cs typeface="Courier New"/>
              </a:rPr>
              <a:t> </a:t>
            </a:r>
            <a:r>
              <a:rPr lang="en-US" b="0" dirty="0" smtClean="0">
                <a:latin typeface="Courier New"/>
                <a:cs typeface="Courier New"/>
              </a:rPr>
              <a:t>         </a:t>
            </a:r>
            <a:r>
              <a:rPr lang="en-US" b="0" dirty="0">
                <a:latin typeface="Courier New"/>
                <a:cs typeface="Courier New"/>
              </a:rPr>
              <a:t>’</a:t>
            </a:r>
            <a:r>
              <a:rPr lang="en-US" b="0" dirty="0" err="1" smtClean="0">
                <a:latin typeface="Courier New"/>
                <a:cs typeface="Courier New"/>
              </a:rPr>
              <a:t>max_features</a:t>
            </a:r>
            <a:r>
              <a:rPr lang="en-US" b="0" dirty="0" smtClean="0">
                <a:latin typeface="Courier New"/>
                <a:cs typeface="Courier New"/>
              </a:rPr>
              <a:t>’ : range(1,5)}</a:t>
            </a:r>
          </a:p>
          <a:p>
            <a:pPr marL="40639" indent="0">
              <a:buNone/>
            </a:pPr>
            <a:r>
              <a:rPr lang="en-US" b="0" dirty="0" smtClean="0">
                <a:latin typeface="Courier New"/>
                <a:cs typeface="Courier New"/>
              </a:rPr>
              <a:t>Classifier = </a:t>
            </a:r>
            <a:r>
              <a:rPr lang="en-US" b="0" dirty="0" err="1" smtClean="0">
                <a:latin typeface="Courier New"/>
                <a:cs typeface="Courier New"/>
              </a:rPr>
              <a:t>sklearn.tree.DecisionTreeClassifier</a:t>
            </a:r>
            <a:r>
              <a:rPr lang="en-US" b="0" dirty="0" smtClean="0">
                <a:latin typeface="Courier New"/>
                <a:cs typeface="Courier New"/>
              </a:rPr>
              <a:t>()</a:t>
            </a:r>
          </a:p>
          <a:p>
            <a:pPr marL="40639" indent="0">
              <a:buNone/>
            </a:pPr>
            <a:r>
              <a:rPr lang="en-US" dirty="0" err="1" smtClean="0">
                <a:latin typeface="Courier New"/>
                <a:cs typeface="Courier New"/>
              </a:rPr>
              <a:t>BruteForce</a:t>
            </a:r>
            <a:r>
              <a:rPr lang="en-US" b="0" dirty="0" smtClean="0">
                <a:latin typeface="Courier New"/>
                <a:cs typeface="Courier New"/>
              </a:rPr>
              <a:t> = </a:t>
            </a:r>
            <a:r>
              <a:rPr lang="en-US" b="0" smtClean="0">
                <a:latin typeface="Courier New"/>
                <a:cs typeface="Courier New"/>
              </a:rPr>
              <a:t>sklearn.grid_search.</a:t>
            </a:r>
            <a:r>
              <a:rPr lang="en-US" smtClean="0">
                <a:latin typeface="Courier New"/>
                <a:cs typeface="Courier New"/>
              </a:rPr>
              <a:t>GridSearchCV</a:t>
            </a:r>
            <a:r>
              <a:rPr lang="en-US" b="0" dirty="0" smtClean="0">
                <a:latin typeface="Courier New"/>
                <a:cs typeface="Courier New"/>
              </a:rPr>
              <a:t>(</a:t>
            </a:r>
          </a:p>
          <a:p>
            <a:pPr marL="40639" indent="0">
              <a:buNone/>
            </a:pPr>
            <a:r>
              <a:rPr lang="en-US" b="0" dirty="0">
                <a:latin typeface="Courier New"/>
                <a:cs typeface="Courier New"/>
              </a:rPr>
              <a:t> </a:t>
            </a:r>
            <a:r>
              <a:rPr lang="en-US" b="0" dirty="0" smtClean="0">
                <a:latin typeface="Courier New"/>
                <a:cs typeface="Courier New"/>
              </a:rPr>
              <a:t> estimator=Classifier,</a:t>
            </a:r>
          </a:p>
          <a:p>
            <a:pPr marL="40639" indent="0">
              <a:buNone/>
            </a:pPr>
            <a:r>
              <a:rPr lang="en-US" b="0" dirty="0">
                <a:latin typeface="Courier New"/>
                <a:cs typeface="Courier New"/>
              </a:rPr>
              <a:t> </a:t>
            </a:r>
            <a:r>
              <a:rPr lang="en-US" b="0" dirty="0" smtClean="0">
                <a:latin typeface="Courier New"/>
                <a:cs typeface="Courier New"/>
              </a:rPr>
              <a:t> </a:t>
            </a:r>
            <a:r>
              <a:rPr lang="en-US" b="0" dirty="0" err="1" smtClean="0">
                <a:latin typeface="Courier New"/>
                <a:cs typeface="Courier New"/>
              </a:rPr>
              <a:t>param_grid</a:t>
            </a:r>
            <a:r>
              <a:rPr lang="en-US" b="0" dirty="0" smtClean="0">
                <a:latin typeface="Courier New"/>
                <a:cs typeface="Courier New"/>
              </a:rPr>
              <a:t>=</a:t>
            </a:r>
            <a:r>
              <a:rPr lang="en-US" dirty="0" err="1" smtClean="0">
                <a:latin typeface="Courier New"/>
                <a:cs typeface="Courier New"/>
              </a:rPr>
              <a:t>Params</a:t>
            </a:r>
            <a:r>
              <a:rPr lang="en-US" b="0" dirty="0" smtClean="0">
                <a:latin typeface="Courier New"/>
                <a:cs typeface="Courier New"/>
              </a:rPr>
              <a:t>,</a:t>
            </a:r>
          </a:p>
          <a:p>
            <a:pPr marL="40639" indent="0">
              <a:buNone/>
            </a:pPr>
            <a:r>
              <a:rPr lang="en-US" b="0" dirty="0">
                <a:latin typeface="Courier New"/>
                <a:cs typeface="Courier New"/>
              </a:rPr>
              <a:t> </a:t>
            </a:r>
            <a:r>
              <a:rPr lang="en-US" b="0" dirty="0" smtClean="0">
                <a:latin typeface="Courier New"/>
                <a:cs typeface="Courier New"/>
              </a:rPr>
              <a:t> cv=5)</a:t>
            </a:r>
          </a:p>
          <a:p>
            <a:pPr marL="40639" indent="0">
              <a:buNone/>
            </a:pPr>
            <a:endParaRPr lang="en-US" b="0" dirty="0" smtClean="0">
              <a:latin typeface="Courier New"/>
              <a:cs typeface="Courier New"/>
            </a:endParaRPr>
          </a:p>
          <a:p>
            <a:pPr marL="40639" indent="0">
              <a:buNone/>
            </a:pPr>
            <a:r>
              <a:rPr lang="en-US" dirty="0" err="1" smtClean="0">
                <a:latin typeface="Courier New"/>
                <a:cs typeface="Courier New"/>
              </a:rPr>
              <a:t>BruteForce.fit</a:t>
            </a:r>
            <a:r>
              <a:rPr lang="en-US" b="0" dirty="0" smtClean="0">
                <a:latin typeface="Courier New"/>
                <a:cs typeface="Courier New"/>
              </a:rPr>
              <a:t>(DF[[</a:t>
            </a:r>
            <a:r>
              <a:rPr lang="en-US" b="0" i="1" dirty="0" err="1" smtClean="0">
                <a:latin typeface="Courier New"/>
                <a:cs typeface="Courier New"/>
              </a:rPr>
              <a:t>sourcecolumns</a:t>
            </a:r>
            <a:r>
              <a:rPr lang="en-US" b="0" i="1" dirty="0" smtClean="0">
                <a:latin typeface="Courier New"/>
                <a:cs typeface="Courier New"/>
              </a:rPr>
              <a:t>…</a:t>
            </a:r>
            <a:r>
              <a:rPr lang="en-US" b="0" dirty="0" smtClean="0">
                <a:latin typeface="Courier New"/>
                <a:cs typeface="Courier New"/>
              </a:rPr>
              <a:t>]], DF[[</a:t>
            </a:r>
            <a:r>
              <a:rPr lang="en-US" b="0" i="1" dirty="0" err="1" smtClean="0">
                <a:latin typeface="Courier New"/>
                <a:cs typeface="Courier New"/>
              </a:rPr>
              <a:t>destcolumn</a:t>
            </a:r>
            <a:r>
              <a:rPr lang="en-US" b="0" dirty="0" smtClean="0">
                <a:latin typeface="Courier New"/>
                <a:cs typeface="Courier New"/>
              </a:rPr>
              <a:t>]])</a:t>
            </a:r>
          </a:p>
          <a:p>
            <a:pPr marL="40639" indent="0">
              <a:buNone/>
            </a:pPr>
            <a:r>
              <a:rPr lang="en-US" b="0" dirty="0">
                <a:latin typeface="Courier New"/>
                <a:cs typeface="Courier New"/>
              </a:rPr>
              <a:t>p</a:t>
            </a:r>
            <a:r>
              <a:rPr lang="en-US" b="0" dirty="0" smtClean="0">
                <a:latin typeface="Courier New"/>
                <a:cs typeface="Courier New"/>
              </a:rPr>
              <a:t>rint </a:t>
            </a:r>
            <a:r>
              <a:rPr lang="en-US" dirty="0" err="1" smtClean="0">
                <a:latin typeface="Courier New"/>
                <a:cs typeface="Courier New"/>
              </a:rPr>
              <a:t>BruteForce.best_params</a:t>
            </a:r>
            <a:r>
              <a:rPr lang="en-US" dirty="0" smtClean="0">
                <a:latin typeface="Courier New"/>
                <a:cs typeface="Courier New"/>
              </a:rPr>
              <a:t>_</a:t>
            </a:r>
            <a:r>
              <a:rPr lang="en-US" b="0" dirty="0" smtClean="0">
                <a:latin typeface="Courier New"/>
                <a:cs typeface="Courier New"/>
              </a:rPr>
              <a:t>, </a:t>
            </a:r>
            <a:r>
              <a:rPr lang="en-US" dirty="0" err="1" smtClean="0">
                <a:latin typeface="Courier New"/>
                <a:cs typeface="Courier New"/>
              </a:rPr>
              <a:t>BruteForce.best_score</a:t>
            </a:r>
            <a:r>
              <a:rPr lang="en-US" dirty="0" smtClean="0">
                <a:latin typeface="Courier New"/>
                <a:cs typeface="Courier New"/>
              </a:rPr>
              <a:t>_</a:t>
            </a:r>
          </a:p>
        </p:txBody>
      </p:sp>
    </p:spTree>
    <p:extLst>
      <p:ext uri="{BB962C8B-B14F-4D97-AF65-F5344CB8AC3E}">
        <p14:creationId xmlns:p14="http://schemas.microsoft.com/office/powerpoint/2010/main" val="4133551693"/>
      </p:ext>
    </p:extLst>
  </p:cSld>
  <p:clrMapOvr>
    <a:masterClrMapping/>
  </p:clrMapOvr>
  <p:transition xmlns:p14="http://schemas.microsoft.com/office/powerpoint/2010/mai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 name="Shape 358"/>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359" name="Shape 359"/>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360" name="Shape 360"/>
          <p:cNvSpPr>
            <a:spLocks noGrp="1"/>
          </p:cNvSpPr>
          <p:nvPr>
            <p:ph type="body" sz="quarter" idx="4294967295"/>
          </p:nvPr>
        </p:nvSpPr>
        <p:spPr>
          <a:xfrm>
            <a:off x="371475" y="495300"/>
            <a:ext cx="6400800" cy="620713"/>
          </a:xfrm>
          <a:prstGeom prst="rect">
            <a:avLst/>
          </a:prstGeom>
        </p:spPr>
        <p:txBody>
          <a:bodyPr/>
          <a:lstStyle>
            <a:lvl1pPr marL="40639" marR="40639" indent="0" defTabSz="914400">
              <a:buClr>
                <a:srgbClr val="FFFFFF"/>
              </a:buClr>
              <a:buFont typeface="Helvetica"/>
              <a:defRPr sz="2300"/>
            </a:lvl1pPr>
          </a:lstStyle>
          <a:p>
            <a:r>
              <a:t>DATA SCIENCE PART TIME COURSE</a:t>
            </a:r>
          </a:p>
        </p:txBody>
      </p:sp>
      <p:sp>
        <p:nvSpPr>
          <p:cNvPr id="362" name="Shape 362"/>
          <p:cNvSpPr>
            <a:spLocks noGrp="1"/>
          </p:cNvSpPr>
          <p:nvPr>
            <p:ph type="title" idx="4294967295"/>
          </p:nvPr>
        </p:nvSpPr>
        <p:spPr>
          <a:xfrm>
            <a:off x="-1544638" y="681831"/>
            <a:ext cx="8426451" cy="3894138"/>
          </a:xfrm>
          <a:prstGeom prst="rect">
            <a:avLst/>
          </a:prstGeom>
        </p:spPr>
        <p:txBody>
          <a:bodyPr lIns="38100" tIns="38100" rIns="38100" bIns="38100" anchor="ctr"/>
          <a:lstStyle>
            <a:lvl1pPr marL="27728" marR="27728" algn="ctr" defTabSz="914400">
              <a:lnSpc>
                <a:spcPct val="70000"/>
              </a:lnSpc>
              <a:defRPr sz="8800"/>
            </a:lvl1pPr>
          </a:lstStyle>
          <a:p>
            <a:r>
              <a:t>					LAB</a:t>
            </a:r>
          </a:p>
        </p:txBody>
      </p:sp>
    </p:spTree>
    <p:extLst>
      <p:ext uri="{BB962C8B-B14F-4D97-AF65-F5344CB8AC3E}">
        <p14:creationId xmlns:p14="http://schemas.microsoft.com/office/powerpoint/2010/main" val="3153126675"/>
      </p:ext>
    </p:extLst>
  </p:cSld>
  <p:clrMapOvr>
    <a:masterClrMapping/>
  </p:clrMapOvr>
  <p:transition xmlns:p14="http://schemas.microsoft.com/office/powerpoint/2010/main" spd="slow"/>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153" y="505195"/>
            <a:ext cx="7874121" cy="402012"/>
          </a:xfrm>
        </p:spPr>
        <p:txBody>
          <a:bodyPr/>
          <a:lstStyle/>
          <a:p>
            <a:r>
              <a:rPr lang="en-US" dirty="0" smtClean="0"/>
              <a:t>Supervised Learning Challenges</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2748902467"/>
              </p:ext>
            </p:extLst>
          </p:nvPr>
        </p:nvGraphicFramePr>
        <p:xfrm>
          <a:off x="468152" y="1211156"/>
          <a:ext cx="8442395" cy="3679124"/>
        </p:xfrm>
        <a:graphic>
          <a:graphicData uri="http://schemas.openxmlformats.org/drawingml/2006/table">
            <a:tbl>
              <a:tblPr firstRow="1" bandRow="1">
                <a:tableStyleId>{327F97BB-C833-4FB7-BDE5-3F7075034690}</a:tableStyleId>
              </a:tblPr>
              <a:tblGrid>
                <a:gridCol w="1837743"/>
                <a:gridCol w="3302326"/>
                <a:gridCol w="3302326"/>
              </a:tblGrid>
              <a:tr h="809574">
                <a:tc>
                  <a:txBody>
                    <a:bodyPr/>
                    <a:lstStyle/>
                    <a:p>
                      <a:r>
                        <a:rPr lang="en-US" sz="2000" dirty="0" smtClean="0">
                          <a:latin typeface="Garamond"/>
                          <a:ea typeface="Garamond"/>
                          <a:cs typeface="Garamond"/>
                        </a:rPr>
                        <a:t>Type of error</a:t>
                      </a:r>
                      <a:endParaRPr lang="en-US" sz="2000" dirty="0">
                        <a:latin typeface="Garamond"/>
                        <a:ea typeface="Garamond"/>
                        <a:cs typeface="Garamond"/>
                      </a:endParaRPr>
                    </a:p>
                  </a:txBody>
                  <a:tcPr/>
                </a:tc>
                <a:tc>
                  <a:txBody>
                    <a:bodyPr/>
                    <a:lstStyle/>
                    <a:p>
                      <a:r>
                        <a:rPr lang="en-US" sz="2000" dirty="0" smtClean="0">
                          <a:latin typeface="Garamond"/>
                          <a:ea typeface="Garamond"/>
                          <a:cs typeface="Garamond"/>
                        </a:rPr>
                        <a:t>Cause</a:t>
                      </a:r>
                      <a:endParaRPr lang="en-US" sz="2000" dirty="0">
                        <a:latin typeface="Garamond"/>
                        <a:ea typeface="Garamond"/>
                        <a:cs typeface="Garamond"/>
                      </a:endParaRPr>
                    </a:p>
                  </a:txBody>
                  <a:tcPr/>
                </a:tc>
                <a:tc>
                  <a:txBody>
                    <a:bodyPr/>
                    <a:lstStyle/>
                    <a:p>
                      <a:r>
                        <a:rPr lang="en-US" sz="2000" dirty="0" smtClean="0">
                          <a:latin typeface="Garamond"/>
                          <a:ea typeface="Garamond"/>
                          <a:cs typeface="Garamond"/>
                        </a:rPr>
                        <a:t>Example</a:t>
                      </a:r>
                      <a:endParaRPr lang="en-US" sz="2000" dirty="0">
                        <a:latin typeface="Garamond"/>
                        <a:ea typeface="Garamond"/>
                        <a:cs typeface="Garamond"/>
                      </a:endParaRPr>
                    </a:p>
                  </a:txBody>
                  <a:tcPr/>
                </a:tc>
              </a:tr>
              <a:tr h="1029988">
                <a:tc>
                  <a:txBody>
                    <a:bodyPr/>
                    <a:lstStyle/>
                    <a:p>
                      <a:r>
                        <a:rPr lang="en-US" sz="2000" dirty="0" smtClean="0">
                          <a:latin typeface="Garamond"/>
                          <a:ea typeface="Garamond"/>
                          <a:cs typeface="Garamond"/>
                        </a:rPr>
                        <a:t>Bias</a:t>
                      </a:r>
                      <a:endParaRPr lang="en-US" sz="2000" dirty="0">
                        <a:latin typeface="Garamond"/>
                        <a:ea typeface="Garamond"/>
                        <a:cs typeface="Garamond"/>
                      </a:endParaRPr>
                    </a:p>
                  </a:txBody>
                  <a:tcPr/>
                </a:tc>
                <a:tc>
                  <a:txBody>
                    <a:bodyPr/>
                    <a:lstStyle/>
                    <a:p>
                      <a:pPr marL="0" indent="0" algn="l">
                        <a:buFont typeface="Arial"/>
                        <a:buNone/>
                      </a:pPr>
                      <a:r>
                        <a:rPr lang="en-US" sz="2000" b="0" dirty="0" smtClean="0">
                          <a:latin typeface="Garamond"/>
                          <a:ea typeface="Garamond"/>
                          <a:cs typeface="Garamond"/>
                        </a:rPr>
                        <a:t>The model doesn’t capture the</a:t>
                      </a:r>
                      <a:r>
                        <a:rPr lang="en-US" sz="2000" b="0" baseline="0" dirty="0" smtClean="0">
                          <a:latin typeface="Garamond"/>
                          <a:ea typeface="Garamond"/>
                          <a:cs typeface="Garamond"/>
                        </a:rPr>
                        <a:t> necessary variables</a:t>
                      </a:r>
                      <a:endParaRPr lang="en-US" sz="2000" b="0" dirty="0">
                        <a:latin typeface="Garamond"/>
                        <a:ea typeface="Garamond"/>
                        <a:cs typeface="Garamond"/>
                      </a:endParaRPr>
                    </a:p>
                  </a:txBody>
                  <a:tcPr/>
                </a:tc>
                <a:tc>
                  <a:txBody>
                    <a:bodyPr/>
                    <a:lstStyle/>
                    <a:p>
                      <a:pPr algn="l"/>
                      <a:r>
                        <a:rPr lang="en-US" sz="2000" b="0" dirty="0" smtClean="0">
                          <a:latin typeface="Garamond"/>
                          <a:ea typeface="Garamond"/>
                          <a:cs typeface="Garamond"/>
                        </a:rPr>
                        <a:t>Linear</a:t>
                      </a:r>
                      <a:r>
                        <a:rPr lang="en-US" sz="2000" b="0" baseline="0" dirty="0" smtClean="0">
                          <a:latin typeface="Garamond"/>
                          <a:ea typeface="Garamond"/>
                          <a:cs typeface="Garamond"/>
                        </a:rPr>
                        <a:t> model trying to model exponential growth</a:t>
                      </a:r>
                      <a:endParaRPr lang="en-US" sz="2000" b="0" dirty="0">
                        <a:latin typeface="Garamond"/>
                        <a:ea typeface="Garamond"/>
                        <a:cs typeface="Garamond"/>
                      </a:endParaRPr>
                    </a:p>
                  </a:txBody>
                  <a:tcPr/>
                </a:tc>
              </a:tr>
              <a:tr h="1029988">
                <a:tc>
                  <a:txBody>
                    <a:bodyPr/>
                    <a:lstStyle/>
                    <a:p>
                      <a:r>
                        <a:rPr lang="en-US" sz="2000" dirty="0" smtClean="0">
                          <a:latin typeface="Garamond"/>
                          <a:ea typeface="Garamond"/>
                          <a:cs typeface="Garamond"/>
                        </a:rPr>
                        <a:t>Variance</a:t>
                      </a:r>
                      <a:endParaRPr lang="en-US" sz="2000" dirty="0">
                        <a:latin typeface="Garamond"/>
                        <a:ea typeface="Garamond"/>
                        <a:cs typeface="Garamond"/>
                      </a:endParaRPr>
                    </a:p>
                  </a:txBody>
                  <a:tcPr/>
                </a:tc>
                <a:tc>
                  <a:txBody>
                    <a:bodyPr/>
                    <a:lstStyle/>
                    <a:p>
                      <a:pPr algn="l"/>
                      <a:r>
                        <a:rPr lang="en-US" sz="2000" b="0" dirty="0" smtClean="0">
                          <a:latin typeface="Garamond"/>
                          <a:ea typeface="Garamond"/>
                          <a:cs typeface="Garamond"/>
                        </a:rPr>
                        <a:t>Over-fitting: the model responds to noise and outliers</a:t>
                      </a:r>
                      <a:endParaRPr lang="en-US" sz="2000" b="0" dirty="0">
                        <a:latin typeface="Garamond"/>
                        <a:ea typeface="Garamond"/>
                        <a:cs typeface="Garamond"/>
                      </a:endParaRPr>
                    </a:p>
                  </a:txBody>
                  <a:tcPr/>
                </a:tc>
                <a:tc>
                  <a:txBody>
                    <a:bodyPr/>
                    <a:lstStyle/>
                    <a:p>
                      <a:pPr algn="l"/>
                      <a:r>
                        <a:rPr lang="en-US" sz="2000" b="0" dirty="0" smtClean="0">
                          <a:latin typeface="Garamond"/>
                          <a:ea typeface="Garamond"/>
                          <a:cs typeface="Garamond"/>
                        </a:rPr>
                        <a:t>Outlier that makes a linear model look exponential</a:t>
                      </a:r>
                      <a:endParaRPr lang="en-US" sz="2000" b="0" dirty="0">
                        <a:latin typeface="Garamond"/>
                        <a:ea typeface="Garamond"/>
                        <a:cs typeface="Garamond"/>
                      </a:endParaRPr>
                    </a:p>
                  </a:txBody>
                  <a:tcPr/>
                </a:tc>
              </a:tr>
              <a:tr h="809574">
                <a:tc>
                  <a:txBody>
                    <a:bodyPr/>
                    <a:lstStyle/>
                    <a:p>
                      <a:r>
                        <a:rPr lang="en-US" sz="2000" dirty="0" smtClean="0">
                          <a:latin typeface="Garamond"/>
                          <a:ea typeface="Garamond"/>
                          <a:cs typeface="Garamond"/>
                        </a:rPr>
                        <a:t>Irreducible</a:t>
                      </a:r>
                      <a:endParaRPr lang="en-US" sz="2000" dirty="0">
                        <a:latin typeface="Garamond"/>
                        <a:ea typeface="Garamond"/>
                        <a:cs typeface="Garamond"/>
                      </a:endParaRPr>
                    </a:p>
                  </a:txBody>
                  <a:tcPr/>
                </a:tc>
                <a:tc>
                  <a:txBody>
                    <a:bodyPr/>
                    <a:lstStyle/>
                    <a:p>
                      <a:pPr algn="l"/>
                      <a:r>
                        <a:rPr lang="en-US" sz="2000" b="0" dirty="0" smtClean="0">
                          <a:latin typeface="Garamond"/>
                          <a:ea typeface="Garamond"/>
                          <a:cs typeface="Garamond"/>
                        </a:rPr>
                        <a:t>There</a:t>
                      </a:r>
                      <a:r>
                        <a:rPr lang="en-US" sz="2000" b="0" baseline="0" dirty="0" smtClean="0">
                          <a:latin typeface="Garamond"/>
                          <a:ea typeface="Garamond"/>
                          <a:cs typeface="Garamond"/>
                        </a:rPr>
                        <a:t> is randomness in the data</a:t>
                      </a:r>
                      <a:endParaRPr lang="en-US" sz="2000" b="0" dirty="0">
                        <a:latin typeface="Garamond"/>
                        <a:ea typeface="Garamond"/>
                        <a:cs typeface="Garamond"/>
                      </a:endParaRPr>
                    </a:p>
                  </a:txBody>
                  <a:tcPr/>
                </a:tc>
                <a:tc>
                  <a:txBody>
                    <a:bodyPr/>
                    <a:lstStyle/>
                    <a:p>
                      <a:pPr algn="l"/>
                      <a:r>
                        <a:rPr lang="en-US" sz="2000" b="0" dirty="0" smtClean="0">
                          <a:latin typeface="Garamond"/>
                          <a:ea typeface="Garamond"/>
                          <a:cs typeface="Garamond"/>
                        </a:rPr>
                        <a:t>Predicting</a:t>
                      </a:r>
                      <a:r>
                        <a:rPr lang="en-US" sz="2000" b="0" baseline="0" dirty="0" smtClean="0">
                          <a:latin typeface="Garamond"/>
                          <a:ea typeface="Garamond"/>
                          <a:cs typeface="Garamond"/>
                        </a:rPr>
                        <a:t> someone’s surname from their first name</a:t>
                      </a:r>
                      <a:endParaRPr lang="en-US" sz="2000" b="0" dirty="0">
                        <a:latin typeface="Garamond"/>
                        <a:ea typeface="Garamond"/>
                        <a:cs typeface="Garamond"/>
                      </a:endParaRPr>
                    </a:p>
                  </a:txBody>
                  <a:tcPr/>
                </a:tc>
              </a:tr>
            </a:tbl>
          </a:graphicData>
        </a:graphic>
      </p:graphicFrame>
    </p:spTree>
    <p:extLst>
      <p:ext uri="{BB962C8B-B14F-4D97-AF65-F5344CB8AC3E}">
        <p14:creationId xmlns:p14="http://schemas.microsoft.com/office/powerpoint/2010/main" val="2077454451"/>
      </p:ext>
    </p:extLst>
  </p:cSld>
  <p:clrMapOvr>
    <a:masterClrMapping/>
  </p:clrMapOvr>
  <p:transition xmlns:p14="http://schemas.microsoft.com/office/powerpoint/2010/mai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 name="Shape 167"/>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168" name="Shape 168"/>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169" name="Shape 169"/>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170" name="Shape 170"/>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171" name="Shape 171"/>
          <p:cNvSpPr>
            <a:spLocks noGrp="1"/>
          </p:cNvSpPr>
          <p:nvPr>
            <p:ph type="sldNum" sz="quarter" idx="2"/>
          </p:nvPr>
        </p:nvSpPr>
        <p:spPr>
          <a:xfrm>
            <a:off x="8685361" y="514350"/>
            <a:ext cx="183853" cy="342901"/>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5</a:t>
            </a:fld>
            <a:endParaRPr/>
          </a:p>
        </p:txBody>
      </p:sp>
      <p:sp>
        <p:nvSpPr>
          <p:cNvPr id="172" name="Shape 172"/>
          <p:cNvSpPr>
            <a:spLocks noGrp="1"/>
          </p:cNvSpPr>
          <p:nvPr>
            <p:ph type="title"/>
          </p:nvPr>
        </p:nvSpPr>
        <p:spPr>
          <a:prstGeom prst="rect">
            <a:avLst/>
          </a:prstGeom>
        </p:spPr>
        <p:txBody>
          <a:bodyPr/>
          <a:lstStyle/>
          <a:p>
            <a:r>
              <a:t>TRAINING ERROR</a:t>
            </a:r>
          </a:p>
        </p:txBody>
      </p:sp>
      <p:sp>
        <p:nvSpPr>
          <p:cNvPr id="173" name="Shape 173"/>
          <p:cNvSpPr/>
          <p:nvPr/>
        </p:nvSpPr>
        <p:spPr>
          <a:xfrm>
            <a:off x="623608" y="1107609"/>
            <a:ext cx="5106524" cy="3960058"/>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lgn="l" defTabSz="914400">
              <a:lnSpc>
                <a:spcPct val="120000"/>
              </a:lnSpc>
              <a:defRPr sz="3000" b="0">
                <a:uFillTx/>
              </a:defRPr>
            </a:pPr>
            <a:r>
              <a:rPr i="1" dirty="0">
                <a:latin typeface="Garamond"/>
                <a:ea typeface="Garamond"/>
                <a:cs typeface="Garamond"/>
              </a:rPr>
              <a:t>Q: What’s wrong with training error?</a:t>
            </a:r>
          </a:p>
          <a:p>
            <a:pPr algn="l" defTabSz="914400">
              <a:lnSpc>
                <a:spcPct val="120000"/>
              </a:lnSpc>
              <a:defRPr sz="2000" b="0">
                <a:uFillTx/>
              </a:defRPr>
            </a:pPr>
            <a:endParaRPr i="1" dirty="0">
              <a:latin typeface="Garamond"/>
              <a:ea typeface="Garamond"/>
              <a:cs typeface="Garamond"/>
            </a:endParaRPr>
          </a:p>
          <a:p>
            <a:pPr algn="l" defTabSz="914400">
              <a:lnSpc>
                <a:spcPct val="120000"/>
              </a:lnSpc>
              <a:defRPr sz="2000" b="0">
                <a:uFillTx/>
              </a:defRPr>
            </a:pPr>
            <a:r>
              <a:rPr i="1" dirty="0">
                <a:latin typeface="Garamond"/>
                <a:ea typeface="Garamond"/>
                <a:cs typeface="Garamond"/>
              </a:rPr>
              <a:t>Thought experiment:</a:t>
            </a:r>
          </a:p>
          <a:p>
            <a:pPr algn="l" defTabSz="914400">
              <a:lnSpc>
                <a:spcPct val="120000"/>
              </a:lnSpc>
              <a:defRPr sz="2000" b="0">
                <a:uFillTx/>
              </a:defRPr>
            </a:pPr>
            <a:endParaRPr i="1" dirty="0">
              <a:latin typeface="Garamond"/>
              <a:ea typeface="Garamond"/>
              <a:cs typeface="Garamond"/>
            </a:endParaRPr>
          </a:p>
          <a:p>
            <a:pPr algn="l" defTabSz="914400">
              <a:lnSpc>
                <a:spcPct val="120000"/>
              </a:lnSpc>
              <a:defRPr sz="2000" b="0">
                <a:uFillTx/>
              </a:defRPr>
            </a:pPr>
            <a:r>
              <a:rPr i="1" dirty="0">
                <a:latin typeface="Garamond"/>
                <a:ea typeface="Garamond"/>
                <a:cs typeface="Garamond"/>
              </a:rPr>
              <a:t>Suppose we train our model using the entire dataset.</a:t>
            </a:r>
          </a:p>
          <a:p>
            <a:pPr algn="l" defTabSz="914400">
              <a:lnSpc>
                <a:spcPct val="120000"/>
              </a:lnSpc>
              <a:defRPr sz="2000" b="0">
                <a:uFillTx/>
              </a:defRPr>
            </a:pPr>
            <a:endParaRPr i="1" dirty="0">
              <a:latin typeface="Garamond"/>
              <a:ea typeface="Garamond"/>
              <a:cs typeface="Garamond"/>
            </a:endParaRPr>
          </a:p>
          <a:p>
            <a:pPr algn="l" defTabSz="914400">
              <a:lnSpc>
                <a:spcPct val="120000"/>
              </a:lnSpc>
              <a:defRPr sz="2000" b="0">
                <a:uFillTx/>
              </a:defRPr>
            </a:pPr>
            <a:r>
              <a:rPr i="1" dirty="0">
                <a:latin typeface="Garamond"/>
                <a:ea typeface="Garamond"/>
                <a:cs typeface="Garamond"/>
              </a:rPr>
              <a:t>Q: How low can we push the training error?</a:t>
            </a:r>
          </a:p>
          <a:p>
            <a:pPr marL="342900" indent="-342900" algn="l" defTabSz="914400">
              <a:lnSpc>
                <a:spcPct val="120000"/>
              </a:lnSpc>
              <a:buSzPct val="100000"/>
              <a:buFont typeface="Helvetica"/>
              <a:buChar char="-"/>
              <a:defRPr sz="2000" b="0">
                <a:uFillTx/>
              </a:defRPr>
            </a:pPr>
            <a:r>
              <a:rPr i="1" dirty="0">
                <a:latin typeface="Garamond"/>
                <a:ea typeface="Garamond"/>
                <a:cs typeface="Garamond"/>
              </a:rPr>
              <a:t>We can make the model arbitrarily complex (effectively</a:t>
            </a:r>
            <a:br>
              <a:rPr i="1" dirty="0">
                <a:latin typeface="Garamond"/>
                <a:ea typeface="Garamond"/>
                <a:cs typeface="Garamond"/>
              </a:rPr>
            </a:br>
            <a:r>
              <a:rPr i="1" dirty="0">
                <a:latin typeface="Garamond"/>
                <a:ea typeface="Garamond"/>
                <a:cs typeface="Garamond"/>
              </a:rPr>
              <a:t>“memorizing” the entire training set).</a:t>
            </a:r>
          </a:p>
          <a:p>
            <a:pPr algn="l" defTabSz="914400">
              <a:lnSpc>
                <a:spcPct val="120000"/>
              </a:lnSpc>
              <a:defRPr sz="2000" b="0">
                <a:uFillTx/>
              </a:defRPr>
            </a:pPr>
            <a:r>
              <a:rPr i="1" dirty="0">
                <a:latin typeface="Garamond"/>
                <a:ea typeface="Garamond"/>
                <a:cs typeface="Garamond"/>
              </a:rPr>
              <a:t>A: Down to zero!</a:t>
            </a:r>
          </a:p>
        </p:txBody>
      </p:sp>
    </p:spTree>
  </p:cSld>
  <p:clrMapOvr>
    <a:masterClrMapping/>
  </p:clrMapOvr>
  <p:transition xmlns:p14="http://schemas.microsoft.com/office/powerpoint/2010/main" spd="slow"/>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73">
                                            <p:txEl>
                                              <p:pRg st="2" end="2"/>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1" nodeType="afterEffect">
                                  <p:stCondLst>
                                    <p:cond delay="0"/>
                                  </p:stCondLst>
                                  <p:iterate>
                                    <p:tmAbs val="0"/>
                                  </p:iterate>
                                  <p:childTnLst>
                                    <p:set>
                                      <p:cBhvr>
                                        <p:cTn id="9" fill="hold"/>
                                        <p:tgtEl>
                                          <p:spTgt spid="173">
                                            <p:txEl>
                                              <p:pRg st="3" end="3"/>
                                            </p:txEl>
                                          </p:spTgt>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1" nodeType="clickEffect">
                                  <p:stCondLst>
                                    <p:cond delay="0"/>
                                  </p:stCondLst>
                                  <p:iterate>
                                    <p:tmAbs val="0"/>
                                  </p:iterate>
                                  <p:childTnLst>
                                    <p:set>
                                      <p:cBhvr>
                                        <p:cTn id="13" fill="hold"/>
                                        <p:tgtEl>
                                          <p:spTgt spid="173">
                                            <p:txEl>
                                              <p:pRg st="4" end="4"/>
                                            </p:txEl>
                                          </p:spTgt>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1" nodeType="clickEffect">
                                  <p:stCondLst>
                                    <p:cond delay="0"/>
                                  </p:stCondLst>
                                  <p:iterate>
                                    <p:tmAbs val="0"/>
                                  </p:iterate>
                                  <p:childTnLst>
                                    <p:set>
                                      <p:cBhvr>
                                        <p:cTn id="17" fill="hold"/>
                                        <p:tgtEl>
                                          <p:spTgt spid="173">
                                            <p:txEl>
                                              <p:pRg st="5" end="5"/>
                                            </p:txEl>
                                          </p:spTgt>
                                        </p:tgtEl>
                                        <p:attrNameLst>
                                          <p:attrName>style.visibility</p:attrName>
                                        </p:attrNameLst>
                                      </p:cBhvr>
                                      <p:to>
                                        <p:strVal val="visible"/>
                                      </p:to>
                                    </p:set>
                                  </p:childTnLst>
                                </p:cTn>
                              </p:par>
                            </p:childTnLst>
                          </p:cTn>
                        </p:par>
                        <p:par>
                          <p:cTn id="18" fill="hold">
                            <p:stCondLst>
                              <p:cond delay="0"/>
                            </p:stCondLst>
                            <p:childTnLst>
                              <p:par>
                                <p:cTn id="19" presetID="1" presetClass="entr" presetSubtype="0" fill="hold" grpId="1" nodeType="afterEffect">
                                  <p:stCondLst>
                                    <p:cond delay="0"/>
                                  </p:stCondLst>
                                  <p:iterate>
                                    <p:tmAbs val="0"/>
                                  </p:iterate>
                                  <p:childTnLst>
                                    <p:set>
                                      <p:cBhvr>
                                        <p:cTn id="20" fill="hold"/>
                                        <p:tgtEl>
                                          <p:spTgt spid="17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1" nodeType="clickEffect">
                                  <p:stCondLst>
                                    <p:cond delay="0"/>
                                  </p:stCondLst>
                                  <p:iterate>
                                    <p:tmAbs val="0"/>
                                  </p:iterate>
                                  <p:childTnLst>
                                    <p:set>
                                      <p:cBhvr>
                                        <p:cTn id="24" fill="hold"/>
                                        <p:tgtEl>
                                          <p:spTgt spid="17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1" nodeType="clickEffect">
                                  <p:stCondLst>
                                    <p:cond delay="0"/>
                                  </p:stCondLst>
                                  <p:iterate>
                                    <p:tmAbs val="0"/>
                                  </p:iterate>
                                  <p:childTnLst>
                                    <p:set>
                                      <p:cBhvr>
                                        <p:cTn id="28" fill="hold"/>
                                        <p:tgtEl>
                                          <p:spTgt spid="17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3" grpId="1" build="p" bldLvl="5" animBg="1" advAuto="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 name="Shape 175"/>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176" name="Shape 176"/>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177" name="Shape 177"/>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178" name="Shape 178"/>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179" name="Shape 179"/>
          <p:cNvSpPr>
            <a:spLocks noGrp="1"/>
          </p:cNvSpPr>
          <p:nvPr>
            <p:ph type="sldNum" sz="quarter" idx="2"/>
          </p:nvPr>
        </p:nvSpPr>
        <p:spPr>
          <a:xfrm>
            <a:off x="8685361" y="514350"/>
            <a:ext cx="183853" cy="342901"/>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6</a:t>
            </a:fld>
            <a:endParaRPr/>
          </a:p>
        </p:txBody>
      </p:sp>
      <p:sp>
        <p:nvSpPr>
          <p:cNvPr id="180" name="Shape 180"/>
          <p:cNvSpPr>
            <a:spLocks noGrp="1"/>
          </p:cNvSpPr>
          <p:nvPr>
            <p:ph type="title"/>
          </p:nvPr>
        </p:nvSpPr>
        <p:spPr>
          <a:prstGeom prst="rect">
            <a:avLst/>
          </a:prstGeom>
        </p:spPr>
        <p:txBody>
          <a:bodyPr/>
          <a:lstStyle/>
          <a:p>
            <a:r>
              <a:t>TRAINING ERROR</a:t>
            </a:r>
          </a:p>
        </p:txBody>
      </p:sp>
      <p:pic>
        <p:nvPicPr>
          <p:cNvPr id="181" name="image8.png"/>
          <p:cNvPicPr>
            <a:picLocks noChangeAspect="1"/>
          </p:cNvPicPr>
          <p:nvPr/>
        </p:nvPicPr>
        <p:blipFill>
          <a:blip r:embed="rId2">
            <a:extLst/>
          </a:blip>
          <a:stretch>
            <a:fillRect/>
          </a:stretch>
        </p:blipFill>
        <p:spPr>
          <a:xfrm>
            <a:off x="757237" y="1219200"/>
            <a:ext cx="7848601" cy="3532803"/>
          </a:xfrm>
          <a:prstGeom prst="rect">
            <a:avLst/>
          </a:prstGeom>
          <a:ln w="12700">
            <a:miter lim="400000"/>
          </a:ln>
        </p:spPr>
      </p:pic>
    </p:spTree>
  </p:cSld>
  <p:clrMapOvr>
    <a:masterClrMapping/>
  </p:clrMapOvr>
  <p:transition xmlns:p14="http://schemas.microsoft.com/office/powerpoint/2010/main" spd="slow"/>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Shape 183"/>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184" name="Shape 184"/>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185" name="Shape 185"/>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186" name="Shape 186"/>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187" name="Shape 187"/>
          <p:cNvSpPr>
            <a:spLocks noGrp="1"/>
          </p:cNvSpPr>
          <p:nvPr>
            <p:ph type="sldNum" sz="quarter" idx="2"/>
          </p:nvPr>
        </p:nvSpPr>
        <p:spPr>
          <a:xfrm>
            <a:off x="8685361" y="514350"/>
            <a:ext cx="183853" cy="342901"/>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7</a:t>
            </a:fld>
            <a:endParaRPr/>
          </a:p>
        </p:txBody>
      </p:sp>
      <p:sp>
        <p:nvSpPr>
          <p:cNvPr id="188" name="Shape 188"/>
          <p:cNvSpPr>
            <a:spLocks noGrp="1"/>
          </p:cNvSpPr>
          <p:nvPr>
            <p:ph type="title"/>
          </p:nvPr>
        </p:nvSpPr>
        <p:spPr>
          <a:prstGeom prst="rect">
            <a:avLst/>
          </a:prstGeom>
        </p:spPr>
        <p:txBody>
          <a:bodyPr/>
          <a:lstStyle/>
          <a:p>
            <a:r>
              <a:t>TRAINING ERROR</a:t>
            </a:r>
          </a:p>
        </p:txBody>
      </p:sp>
      <p:sp>
        <p:nvSpPr>
          <p:cNvPr id="189" name="Shape 189"/>
          <p:cNvSpPr/>
          <p:nvPr/>
        </p:nvSpPr>
        <p:spPr>
          <a:xfrm>
            <a:off x="623608" y="1057512"/>
            <a:ext cx="4452499" cy="3739486"/>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lgn="l" defTabSz="914400">
              <a:lnSpc>
                <a:spcPct val="120000"/>
              </a:lnSpc>
              <a:defRPr sz="4200" b="0">
                <a:uFillTx/>
              </a:defRPr>
            </a:pPr>
            <a:r>
              <a:rPr sz="1800" i="1" dirty="0">
                <a:latin typeface="Garamond"/>
                <a:ea typeface="Garamond"/>
                <a:cs typeface="Garamond"/>
              </a:rPr>
              <a:t>Q: What’s wrong with training error?</a:t>
            </a:r>
          </a:p>
          <a:p>
            <a:pPr algn="l" defTabSz="914400">
              <a:lnSpc>
                <a:spcPct val="120000"/>
              </a:lnSpc>
              <a:defRPr sz="4200" b="0">
                <a:uFillTx/>
              </a:defRPr>
            </a:pPr>
            <a:endParaRPr sz="1800" i="1" dirty="0">
              <a:latin typeface="Garamond"/>
              <a:ea typeface="Garamond"/>
              <a:cs typeface="Garamond"/>
            </a:endParaRPr>
          </a:p>
          <a:p>
            <a:pPr algn="l" defTabSz="914400">
              <a:lnSpc>
                <a:spcPct val="120000"/>
              </a:lnSpc>
              <a:defRPr sz="4200" b="0">
                <a:uFillTx/>
              </a:defRPr>
            </a:pPr>
            <a:r>
              <a:rPr sz="1800" i="1" dirty="0">
                <a:latin typeface="Garamond"/>
                <a:ea typeface="Garamond"/>
                <a:cs typeface="Garamond"/>
              </a:rPr>
              <a:t>Thought experiment:</a:t>
            </a:r>
          </a:p>
          <a:p>
            <a:pPr algn="l" defTabSz="914400">
              <a:lnSpc>
                <a:spcPct val="120000"/>
              </a:lnSpc>
              <a:defRPr sz="4200" b="0">
                <a:uFillTx/>
              </a:defRPr>
            </a:pPr>
            <a:r>
              <a:rPr sz="1800" i="1" dirty="0">
                <a:latin typeface="Garamond"/>
                <a:ea typeface="Garamond"/>
                <a:cs typeface="Garamond"/>
              </a:rPr>
              <a:t>Suppose we train our model using the entire dataset.</a:t>
            </a:r>
          </a:p>
          <a:p>
            <a:pPr algn="l" defTabSz="914400">
              <a:lnSpc>
                <a:spcPct val="120000"/>
              </a:lnSpc>
              <a:defRPr sz="4200" b="0">
                <a:uFillTx/>
              </a:defRPr>
            </a:pPr>
            <a:r>
              <a:rPr sz="1800" i="1" dirty="0">
                <a:latin typeface="Garamond"/>
                <a:ea typeface="Garamond"/>
                <a:cs typeface="Garamond"/>
              </a:rPr>
              <a:t>Q: How low can we push the training error?</a:t>
            </a:r>
          </a:p>
          <a:p>
            <a:pPr marL="163285" indent="-163285" algn="l" defTabSz="914400">
              <a:lnSpc>
                <a:spcPct val="120000"/>
              </a:lnSpc>
              <a:buSzPct val="100000"/>
              <a:buFont typeface="Helvetica"/>
              <a:buChar char="-"/>
              <a:defRPr sz="4200" b="0">
                <a:uFillTx/>
              </a:defRPr>
            </a:pPr>
            <a:r>
              <a:rPr sz="1800" i="1" dirty="0">
                <a:latin typeface="Garamond"/>
                <a:ea typeface="Garamond"/>
                <a:cs typeface="Garamond"/>
              </a:rPr>
              <a:t>We can make the model arbitrarily complex (effectively</a:t>
            </a:r>
          </a:p>
          <a:p>
            <a:pPr lvl="1" indent="328613" algn="l" defTabSz="914400">
              <a:lnSpc>
                <a:spcPct val="120000"/>
              </a:lnSpc>
              <a:defRPr sz="4200" b="0">
                <a:uFillTx/>
              </a:defRPr>
            </a:pPr>
            <a:r>
              <a:rPr sz="1800" i="1" dirty="0">
                <a:latin typeface="Garamond"/>
                <a:ea typeface="Garamond"/>
                <a:cs typeface="Garamond"/>
              </a:rPr>
              <a:t>“memorizing” the entire training set).</a:t>
            </a:r>
          </a:p>
          <a:p>
            <a:pPr algn="l" defTabSz="914400">
              <a:lnSpc>
                <a:spcPct val="120000"/>
              </a:lnSpc>
              <a:defRPr sz="4200" b="0">
                <a:uFillTx/>
              </a:defRPr>
            </a:pPr>
            <a:r>
              <a:rPr sz="1800" i="1" dirty="0">
                <a:latin typeface="Garamond"/>
                <a:ea typeface="Garamond"/>
                <a:cs typeface="Garamond"/>
              </a:rPr>
              <a:t>A: Down to zero!</a:t>
            </a:r>
          </a:p>
          <a:p>
            <a:pPr algn="l" defTabSz="914400">
              <a:lnSpc>
                <a:spcPct val="120000"/>
              </a:lnSpc>
              <a:defRPr sz="4200" b="0">
                <a:uFillTx/>
              </a:defRPr>
            </a:pPr>
            <a:endParaRPr sz="1800" i="1" dirty="0">
              <a:latin typeface="Garamond"/>
              <a:ea typeface="Garamond"/>
              <a:cs typeface="Garamond"/>
            </a:endParaRPr>
          </a:p>
          <a:p>
            <a:pPr algn="l" defTabSz="914400">
              <a:lnSpc>
                <a:spcPct val="120000"/>
              </a:lnSpc>
              <a:defRPr sz="4200" b="0">
                <a:uFillTx/>
              </a:defRPr>
            </a:pPr>
            <a:r>
              <a:rPr sz="1800" i="1" dirty="0">
                <a:latin typeface="Garamond"/>
                <a:ea typeface="Garamond"/>
                <a:cs typeface="Garamond"/>
              </a:rPr>
              <a:t>A: Training error is not a good estimate of </a:t>
            </a:r>
          </a:p>
          <a:p>
            <a:pPr algn="l" defTabSz="914400">
              <a:lnSpc>
                <a:spcPct val="120000"/>
              </a:lnSpc>
              <a:defRPr sz="4200" b="0">
                <a:uFillTx/>
              </a:defRPr>
            </a:pPr>
            <a:r>
              <a:rPr sz="1800" i="1" dirty="0">
                <a:latin typeface="Garamond"/>
                <a:ea typeface="Garamond"/>
                <a:cs typeface="Garamond"/>
              </a:rPr>
              <a:t>accuracy beyond training data.</a:t>
            </a:r>
          </a:p>
        </p:txBody>
      </p:sp>
    </p:spTree>
  </p:cSld>
  <p:clrMapOvr>
    <a:masterClrMapping/>
  </p:clrMapOvr>
  <p:transition xmlns:p14="http://schemas.microsoft.com/office/powerpoint/2010/main" spd="slow"/>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 name="Shape 191"/>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192" name="Shape 192"/>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193" name="Shape 193"/>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194" name="Shape 194"/>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195" name="Shape 195"/>
          <p:cNvSpPr>
            <a:spLocks noGrp="1"/>
          </p:cNvSpPr>
          <p:nvPr>
            <p:ph type="sldNum" sz="quarter" idx="2"/>
          </p:nvPr>
        </p:nvSpPr>
        <p:spPr>
          <a:xfrm>
            <a:off x="8685361" y="514350"/>
            <a:ext cx="183853" cy="342901"/>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8</a:t>
            </a:fld>
            <a:endParaRPr/>
          </a:p>
        </p:txBody>
      </p:sp>
      <p:sp>
        <p:nvSpPr>
          <p:cNvPr id="196" name="Shape 196"/>
          <p:cNvSpPr>
            <a:spLocks noGrp="1"/>
          </p:cNvSpPr>
          <p:nvPr>
            <p:ph type="title"/>
          </p:nvPr>
        </p:nvSpPr>
        <p:spPr>
          <a:prstGeom prst="rect">
            <a:avLst/>
          </a:prstGeom>
        </p:spPr>
        <p:txBody>
          <a:bodyPr/>
          <a:lstStyle/>
          <a:p>
            <a:r>
              <a:t>TRAINING ERROR</a:t>
            </a:r>
          </a:p>
        </p:txBody>
      </p:sp>
      <p:sp>
        <p:nvSpPr>
          <p:cNvPr id="197" name="Shape 197"/>
          <p:cNvSpPr/>
          <p:nvPr/>
        </p:nvSpPr>
        <p:spPr>
          <a:xfrm>
            <a:off x="448503" y="1219187"/>
            <a:ext cx="8429556" cy="1126999"/>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a:bodyPr>
          <a:lstStyle>
            <a:lvl1pPr algn="l" defTabSz="914400">
              <a:lnSpc>
                <a:spcPts val="3500"/>
              </a:lnSpc>
              <a:defRPr sz="3900" cap="all">
                <a:uFillTx/>
              </a:defRPr>
            </a:lvl1pPr>
          </a:lstStyle>
          <a:p>
            <a:r>
              <a:rPr dirty="0">
                <a:latin typeface="Garamond"/>
                <a:ea typeface="Garamond"/>
                <a:cs typeface="Garamond"/>
              </a:rPr>
              <a:t>Why this matters</a:t>
            </a:r>
          </a:p>
        </p:txBody>
      </p:sp>
      <p:sp>
        <p:nvSpPr>
          <p:cNvPr id="198" name="Shape 198"/>
          <p:cNvSpPr/>
          <p:nvPr/>
        </p:nvSpPr>
        <p:spPr>
          <a:xfrm>
            <a:off x="454025" y="2066445"/>
            <a:ext cx="8418512" cy="1718419"/>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gn="l" defTabSz="914400">
              <a:lnSpc>
                <a:spcPts val="2400"/>
              </a:lnSpc>
              <a:spcBef>
                <a:spcPts val="700"/>
              </a:spcBef>
              <a:defRPr sz="2000" b="0">
                <a:uFillTx/>
              </a:defRPr>
            </a:pPr>
            <a:r>
              <a:rPr dirty="0">
                <a:latin typeface="Garamond"/>
                <a:ea typeface="Garamond"/>
                <a:cs typeface="Garamond"/>
              </a:rPr>
              <a:t>The data that we are given for prediction won’t always be the end of the data we are interested in! We may not have access to all the data of interest</a:t>
            </a:r>
          </a:p>
          <a:p>
            <a:pPr algn="l" defTabSz="914400">
              <a:lnSpc>
                <a:spcPts val="2400"/>
              </a:lnSpc>
              <a:spcBef>
                <a:spcPts val="700"/>
              </a:spcBef>
              <a:defRPr sz="2000" b="0">
                <a:uFillTx/>
              </a:defRPr>
            </a:pPr>
            <a:endParaRPr dirty="0">
              <a:latin typeface="Garamond"/>
              <a:ea typeface="Garamond"/>
              <a:cs typeface="Garamond"/>
            </a:endParaRPr>
          </a:p>
          <a:p>
            <a:pPr algn="l" defTabSz="914400">
              <a:lnSpc>
                <a:spcPts val="2400"/>
              </a:lnSpc>
              <a:spcBef>
                <a:spcPts val="700"/>
              </a:spcBef>
              <a:defRPr sz="2000" b="0">
                <a:uFillTx/>
              </a:defRPr>
            </a:pPr>
            <a:r>
              <a:rPr dirty="0">
                <a:latin typeface="Garamond"/>
                <a:ea typeface="Garamond"/>
                <a:cs typeface="Garamond"/>
              </a:rPr>
              <a:t>We will gather data and build and iterate over models however a main reason for building the model was to predict unseen test cases.</a:t>
            </a:r>
          </a:p>
        </p:txBody>
      </p:sp>
    </p:spTree>
  </p:cSld>
  <p:clrMapOvr>
    <a:masterClrMapping/>
  </p:clrMapOvr>
  <p:transition xmlns:p14="http://schemas.microsoft.com/office/powerpoint/2010/main" spd="slow"/>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 name="Shape 200"/>
          <p:cNvSpPr/>
          <p:nvPr/>
        </p:nvSpPr>
        <p:spPr>
          <a:xfrm>
            <a:off x="263524" y="1028700"/>
            <a:ext cx="4606921" cy="400110"/>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l" defTabSz="914400">
              <a:defRPr sz="2000" b="0" i="1">
                <a:uFillTx/>
              </a:defRPr>
            </a:lvl1pPr>
          </a:lstStyle>
          <a:p>
            <a:pPr>
              <a:defRPr i="0"/>
            </a:pPr>
            <a:r>
              <a:rPr i="1" dirty="0">
                <a:latin typeface="Garamond"/>
                <a:ea typeface="Garamond"/>
                <a:cs typeface="Garamond"/>
              </a:rPr>
              <a:t>Q: How can we make a model that generalizes well?</a:t>
            </a:r>
          </a:p>
        </p:txBody>
      </p:sp>
      <p:pic>
        <p:nvPicPr>
          <p:cNvPr id="201" name="image9.png"/>
          <p:cNvPicPr>
            <a:picLocks noChangeAspect="1"/>
          </p:cNvPicPr>
          <p:nvPr/>
        </p:nvPicPr>
        <p:blipFill>
          <a:blip r:embed="rId2">
            <a:extLst/>
          </a:blip>
          <a:stretch>
            <a:fillRect/>
          </a:stretch>
        </p:blipFill>
        <p:spPr>
          <a:xfrm>
            <a:off x="3070958" y="1638300"/>
            <a:ext cx="2145567" cy="3319272"/>
          </a:xfrm>
          <a:prstGeom prst="rect">
            <a:avLst/>
          </a:prstGeom>
          <a:ln w="12700">
            <a:miter lim="400000"/>
          </a:ln>
        </p:spPr>
      </p:pic>
      <p:sp>
        <p:nvSpPr>
          <p:cNvPr id="202" name="Shape 202"/>
          <p:cNvSpPr/>
          <p:nvPr/>
        </p:nvSpPr>
        <p:spPr>
          <a:xfrm>
            <a:off x="3762241" y="4762500"/>
            <a:ext cx="680776" cy="369332"/>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914400">
              <a:defRPr sz="1800" b="0" i="1">
                <a:uFillTx/>
              </a:defRPr>
            </a:lvl1pPr>
          </a:lstStyle>
          <a:p>
            <a:pPr>
              <a:defRPr i="0">
                <a:latin typeface="+mn-lt"/>
                <a:ea typeface="+mn-ea"/>
                <a:cs typeface="+mn-cs"/>
                <a:sym typeface="Gill Sans"/>
              </a:defRPr>
            </a:pPr>
            <a:r>
              <a:rPr i="1" dirty="0">
                <a:latin typeface="Garamond"/>
                <a:ea typeface="Garamond"/>
                <a:cs typeface="Garamond"/>
                <a:sym typeface="Helvetica"/>
              </a:rPr>
              <a:t>dataset</a:t>
            </a:r>
          </a:p>
        </p:txBody>
      </p:sp>
      <p:sp>
        <p:nvSpPr>
          <p:cNvPr id="203" name="Shape 203"/>
          <p:cNvSpPr>
            <a:spLocks noGrp="1"/>
          </p:cNvSpPr>
          <p:nvPr>
            <p:ph type="sldNum" sz="quarter" idx="2"/>
          </p:nvPr>
        </p:nvSpPr>
        <p:spPr>
          <a:xfrm>
            <a:off x="8664575" y="548418"/>
            <a:ext cx="254001" cy="298577"/>
          </a:xfrm>
          <a:prstGeom prst="rect">
            <a:avLst/>
          </a:prstGeom>
          <a:extLst>
            <a:ext uri="{C572A759-6A51-4108-AA02-DFA0A04FC94B}">
              <ma14:wrappingTextBoxFlag xmlns:ma14="http://schemas.microsoft.com/office/mac/drawingml/2011/main" val="1"/>
            </a:ext>
          </a:extLst>
        </p:spPr>
        <p:txBody>
          <a:bodyPr wrap="square">
            <a:normAutofit/>
          </a:bodyPr>
          <a:lstStyle>
            <a:lvl1pPr>
              <a:defRPr sz="2300">
                <a:latin typeface="Trebuchet MS"/>
                <a:ea typeface="Trebuchet MS"/>
                <a:cs typeface="Trebuchet MS"/>
                <a:sym typeface="Trebuchet MS"/>
              </a:defRPr>
            </a:lvl1pPr>
          </a:lstStyle>
          <a:p>
            <a:fld id="{86CB4B4D-7CA3-9044-876B-883B54F8677D}" type="slidenum">
              <a:rPr>
                <a:latin typeface="Garamond"/>
                <a:ea typeface="Garamond"/>
                <a:cs typeface="Garamond"/>
              </a:rPr>
              <a:t>9</a:t>
            </a:fld>
            <a:endParaRPr dirty="0">
              <a:latin typeface="Garamond"/>
              <a:ea typeface="Garamond"/>
              <a:cs typeface="Garamond"/>
            </a:endParaRPr>
          </a:p>
        </p:txBody>
      </p:sp>
      <p:pic>
        <p:nvPicPr>
          <p:cNvPr id="204" name="image10.png"/>
          <p:cNvPicPr>
            <a:picLocks noChangeAspect="1"/>
          </p:cNvPicPr>
          <p:nvPr/>
        </p:nvPicPr>
        <p:blipFill>
          <a:blip r:embed="rId3">
            <a:extLst/>
          </a:blip>
          <a:stretch>
            <a:fillRect/>
          </a:stretch>
        </p:blipFill>
        <p:spPr>
          <a:xfrm>
            <a:off x="5830357" y="2584937"/>
            <a:ext cx="1824568" cy="1263163"/>
          </a:xfrm>
          <a:prstGeom prst="rect">
            <a:avLst/>
          </a:prstGeom>
          <a:ln w="12700">
            <a:miter lim="400000"/>
          </a:ln>
        </p:spPr>
      </p:pic>
      <p:sp>
        <p:nvSpPr>
          <p:cNvPr id="205" name="Shape 205"/>
          <p:cNvSpPr/>
          <p:nvPr/>
        </p:nvSpPr>
        <p:spPr>
          <a:xfrm>
            <a:off x="6359524" y="2977606"/>
            <a:ext cx="838200" cy="370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defTabSz="914400">
              <a:defRPr sz="1800" b="0" i="1">
                <a:uFillTx/>
              </a:defRPr>
            </a:lvl1pPr>
          </a:lstStyle>
          <a:p>
            <a:pPr>
              <a:defRPr i="0">
                <a:latin typeface="+mn-lt"/>
                <a:ea typeface="+mn-ea"/>
                <a:cs typeface="+mn-cs"/>
                <a:sym typeface="Gill Sans"/>
              </a:defRPr>
            </a:pPr>
            <a:r>
              <a:rPr i="1" dirty="0">
                <a:latin typeface="Garamond"/>
                <a:ea typeface="Garamond"/>
                <a:cs typeface="Garamond"/>
                <a:sym typeface="Helvetica"/>
              </a:rPr>
              <a:t>model</a:t>
            </a:r>
          </a:p>
        </p:txBody>
      </p:sp>
      <p:sp>
        <p:nvSpPr>
          <p:cNvPr id="206" name="Shape 206"/>
          <p:cNvSpPr>
            <a:spLocks noGrp="1"/>
          </p:cNvSpPr>
          <p:nvPr>
            <p:ph type="title"/>
          </p:nvPr>
        </p:nvSpPr>
        <p:spPr>
          <a:xfrm>
            <a:off x="468153" y="505195"/>
            <a:ext cx="7874121" cy="1016266"/>
          </a:xfrm>
          <a:prstGeom prst="rect">
            <a:avLst/>
          </a:prstGeom>
        </p:spPr>
        <p:txBody>
          <a:bodyPr lIns="50800" tIns="50800" rIns="50800" bIns="50800"/>
          <a:lstStyle>
            <a:lvl1pPr defTabSz="584200">
              <a:lnSpc>
                <a:spcPts val="2300"/>
              </a:lnSpc>
              <a:defRPr sz="2300" cap="none">
                <a:uFill>
                  <a:solidFill>
                    <a:srgbClr val="000000"/>
                  </a:solidFill>
                </a:uFill>
              </a:defRPr>
            </a:lvl1pPr>
          </a:lstStyle>
          <a:p>
            <a:r>
              <a:t>TEST SET APPROACH</a:t>
            </a:r>
          </a:p>
        </p:txBody>
      </p:sp>
    </p:spTree>
  </p:cSld>
  <p:clrMapOvr>
    <a:masterClrMapping/>
  </p:clrMapOvr>
  <p:transition xmlns:p14="http://schemas.microsoft.com/office/powerpoint/2010/main" spd="slow"/>
</p:sld>
</file>

<file path=ppt/theme/theme1.xml><?xml version="1.0" encoding="utf-8"?>
<a:theme xmlns:a="http://schemas.openxmlformats.org/drawingml/2006/main" name="White">
  <a:themeElements>
    <a:clrScheme name="White">
      <a:dk1>
        <a:srgbClr val="000000"/>
      </a:dk1>
      <a:lt1>
        <a:srgbClr val="000000"/>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a:ea typeface="Helvetica"/>
        <a:cs typeface="Helvetica"/>
      </a:majorFont>
      <a:minorFont>
        <a:latin typeface="Gill Sans"/>
        <a:ea typeface="Gill Sans"/>
        <a:cs typeface="Gill Sans"/>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EDE"/>
        </a:solidFill>
        <a:ln w="25400" cap="flat">
          <a:solidFill>
            <a:srgbClr val="000000"/>
          </a:solidFill>
          <a:prstDash val="solid"/>
          <a:round/>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a:ea typeface="Helvetica"/>
        <a:cs typeface="Helvetica"/>
      </a:majorFont>
      <a:minorFont>
        <a:latin typeface="Gill Sans"/>
        <a:ea typeface="Gill Sans"/>
        <a:cs typeface="Gill Sans"/>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EDE"/>
        </a:solidFill>
        <a:ln w="25400" cap="flat">
          <a:solidFill>
            <a:srgbClr val="000000"/>
          </a:solidFill>
          <a:prstDash val="solid"/>
          <a:round/>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1090</TotalTime>
  <Words>1630</Words>
  <Application>Microsoft Macintosh PowerPoint</Application>
  <PresentationFormat>Custom</PresentationFormat>
  <Paragraphs>330</Paragraphs>
  <Slides>38</Slides>
  <Notes>0</Notes>
  <HiddenSlides>0</HiddenSlides>
  <MMClips>0</MMClips>
  <ScaleCrop>false</ScaleCrop>
  <HeadingPairs>
    <vt:vector size="4" baseType="variant">
      <vt:variant>
        <vt:lpstr>Theme</vt:lpstr>
      </vt:variant>
      <vt:variant>
        <vt:i4>1</vt:i4>
      </vt:variant>
      <vt:variant>
        <vt:lpstr>Slide Titles</vt:lpstr>
      </vt:variant>
      <vt:variant>
        <vt:i4>38</vt:i4>
      </vt:variant>
    </vt:vector>
  </HeadingPairs>
  <TitlesOfParts>
    <vt:vector size="39" baseType="lpstr">
      <vt:lpstr>White</vt:lpstr>
      <vt:lpstr>DATA SCIENCE 10 WEEK PART TIME COURSE  Model Evaluation and Optimisation</vt:lpstr>
      <vt:lpstr>AGENDA</vt:lpstr>
      <vt:lpstr>Over-fitting, under-fitting and other errors</vt:lpstr>
      <vt:lpstr>Supervised Learning Challenges</vt:lpstr>
      <vt:lpstr>TRAINING ERROR</vt:lpstr>
      <vt:lpstr>TRAINING ERROR</vt:lpstr>
      <vt:lpstr>TRAINING ERROR</vt:lpstr>
      <vt:lpstr>TRAINING ERROR</vt:lpstr>
      <vt:lpstr>TEST SET APPROACH</vt:lpstr>
      <vt:lpstr>TEST SET APPROACH</vt:lpstr>
      <vt:lpstr>TEST SET APPROACH</vt:lpstr>
      <vt:lpstr>TEST SET APPROACH</vt:lpstr>
      <vt:lpstr>TEST SET APPROACH</vt:lpstr>
      <vt:lpstr>TEST SET APPROACH</vt:lpstr>
      <vt:lpstr>TEST SET APPROACH</vt:lpstr>
      <vt:lpstr>TEST SET APPROACH</vt:lpstr>
      <vt:lpstr>TEST SET APPROACH</vt:lpstr>
      <vt:lpstr>CODING IT… (FOR A CLASSIFIER)</vt:lpstr>
      <vt:lpstr>THE CLASSIFIER YOU HAVE TO OUT-PERFORM</vt:lpstr>
      <vt:lpstr>COMMON measures</vt:lpstr>
      <vt:lpstr>LAB</vt:lpstr>
      <vt:lpstr>K-folds</vt:lpstr>
      <vt:lpstr>TEST SET APPROACH</vt:lpstr>
      <vt:lpstr>TEST SET APPROACH</vt:lpstr>
      <vt:lpstr>TEST SET APPROACH</vt:lpstr>
      <vt:lpstr>CROSS VALIDATION</vt:lpstr>
      <vt:lpstr>CROSS VALIDATION</vt:lpstr>
      <vt:lpstr>CROSS VALIDATION</vt:lpstr>
      <vt:lpstr>Slightly interactive session</vt:lpstr>
      <vt:lpstr>K-FOLD Code (the manual way)</vt:lpstr>
      <vt:lpstr>K-FOLD Code (automatic)</vt:lpstr>
      <vt:lpstr>     LAB</vt:lpstr>
      <vt:lpstr>Variations you should know about</vt:lpstr>
      <vt:lpstr>Brute force search for the best   </vt:lpstr>
      <vt:lpstr>Models often have weights and parameters</vt:lpstr>
      <vt:lpstr>sklearn.grid_search.GridSearchCV</vt:lpstr>
      <vt:lpstr>In code</vt:lpstr>
      <vt:lpstr>     LAB</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SCIENCE 11 WEEK PART TIME COURSE  Week 4 - Model Evaluation Monday 11th April 2016</dc:title>
  <cp:lastModifiedBy>Greg Baker</cp:lastModifiedBy>
  <cp:revision>23</cp:revision>
  <dcterms:modified xsi:type="dcterms:W3CDTF">2017-03-10T01:56:55Z</dcterms:modified>
</cp:coreProperties>
</file>